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5"/>
  </p:notesMasterIdLst>
  <p:sldIdLst>
    <p:sldId id="256" r:id="rId2"/>
    <p:sldId id="257" r:id="rId3"/>
    <p:sldId id="258" r:id="rId4"/>
    <p:sldId id="262" r:id="rId5"/>
    <p:sldId id="263" r:id="rId6"/>
    <p:sldId id="264" r:id="rId7"/>
    <p:sldId id="265" r:id="rId8"/>
    <p:sldId id="266" r:id="rId9"/>
    <p:sldId id="267" r:id="rId10"/>
    <p:sldId id="268" r:id="rId11"/>
    <p:sldId id="269" r:id="rId12"/>
    <p:sldId id="260"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63"/>
  </p:normalViewPr>
  <p:slideViewPr>
    <p:cSldViewPr snapToGrid="0" snapToObjects="1">
      <p:cViewPr varScale="1">
        <p:scale>
          <a:sx n="117" d="100"/>
          <a:sy n="117" d="100"/>
        </p:scale>
        <p:origin x="36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170DE6-7E81-42F2-AD95-957BC373CC02}" type="doc">
      <dgm:prSet loTypeId="urn:microsoft.com/office/officeart/2005/8/layout/hierarchy1" loCatId="hierarchy" qsTypeId="urn:microsoft.com/office/officeart/2005/8/quickstyle/simple4" qsCatId="simple" csTypeId="urn:microsoft.com/office/officeart/2005/8/colors/colorful2" csCatId="colorful"/>
      <dgm:spPr/>
      <dgm:t>
        <a:bodyPr/>
        <a:lstStyle/>
        <a:p>
          <a:endParaRPr lang="en-US"/>
        </a:p>
      </dgm:t>
    </dgm:pt>
    <dgm:pt modelId="{C884059E-0EAC-41E5-9D71-EC5ADBEFD4B8}">
      <dgm:prSet/>
      <dgm:spPr/>
      <dgm:t>
        <a:bodyPr/>
        <a:lstStyle/>
        <a:p>
          <a:r>
            <a:rPr lang="en-US"/>
            <a:t>CNCA Framework for Long-Term Deep Carbon Reduction Planning (2015)</a:t>
          </a:r>
        </a:p>
      </dgm:t>
    </dgm:pt>
    <dgm:pt modelId="{E93ED208-57D6-453F-8BC0-817C722FCD08}" type="parTrans" cxnId="{2E664515-7C3D-4869-AFF4-430F03189819}">
      <dgm:prSet/>
      <dgm:spPr/>
      <dgm:t>
        <a:bodyPr/>
        <a:lstStyle/>
        <a:p>
          <a:endParaRPr lang="en-US"/>
        </a:p>
      </dgm:t>
    </dgm:pt>
    <dgm:pt modelId="{E68AF7F0-9D81-47AB-8DC6-C7BAD66BE63D}" type="sibTrans" cxnId="{2E664515-7C3D-4869-AFF4-430F03189819}">
      <dgm:prSet/>
      <dgm:spPr/>
      <dgm:t>
        <a:bodyPr/>
        <a:lstStyle/>
        <a:p>
          <a:endParaRPr lang="en-US"/>
        </a:p>
      </dgm:t>
    </dgm:pt>
    <dgm:pt modelId="{285387CC-166E-4CF9-BBB1-4669C0B3B4E2}">
      <dgm:prSet/>
      <dgm:spPr/>
      <dgm:t>
        <a:bodyPr/>
        <a:lstStyle/>
        <a:p>
          <a:r>
            <a:rPr lang="en-US"/>
            <a:t>Game Changers: Bold Actions by Cities to Accelerate Progress Toward Carbon Neutrality (2018)</a:t>
          </a:r>
        </a:p>
      </dgm:t>
    </dgm:pt>
    <dgm:pt modelId="{46C742A9-034C-4019-9C6D-DFA0F78D5E68}" type="parTrans" cxnId="{800897FF-0D02-4F15-8F0C-CC6E04D31559}">
      <dgm:prSet/>
      <dgm:spPr/>
      <dgm:t>
        <a:bodyPr/>
        <a:lstStyle/>
        <a:p>
          <a:endParaRPr lang="en-US"/>
        </a:p>
      </dgm:t>
    </dgm:pt>
    <dgm:pt modelId="{38029687-7F91-433C-BF66-4BAE2777A8F2}" type="sibTrans" cxnId="{800897FF-0D02-4F15-8F0C-CC6E04D31559}">
      <dgm:prSet/>
      <dgm:spPr/>
      <dgm:t>
        <a:bodyPr/>
        <a:lstStyle/>
        <a:p>
          <a:endParaRPr lang="en-US"/>
        </a:p>
      </dgm:t>
    </dgm:pt>
    <dgm:pt modelId="{90D66789-0C7E-498C-882A-3663256CDF90}">
      <dgm:prSet/>
      <dgm:spPr/>
      <dgm:t>
        <a:bodyPr/>
        <a:lstStyle/>
        <a:p>
          <a:r>
            <a:rPr lang="en-US"/>
            <a:t>This Is Not A Drill: How Communities Are Using the Climate Emergency to Make Big New Moves to Decarbonize Locally (2021)</a:t>
          </a:r>
        </a:p>
      </dgm:t>
    </dgm:pt>
    <dgm:pt modelId="{17BD22D1-BE70-4972-BBFE-490BEF6E4A68}" type="parTrans" cxnId="{66903067-B73A-4BF3-95E0-727A3B931061}">
      <dgm:prSet/>
      <dgm:spPr/>
      <dgm:t>
        <a:bodyPr/>
        <a:lstStyle/>
        <a:p>
          <a:endParaRPr lang="en-US"/>
        </a:p>
      </dgm:t>
    </dgm:pt>
    <dgm:pt modelId="{35F583FB-4773-4107-8876-FE2DB1D8EB5C}" type="sibTrans" cxnId="{66903067-B73A-4BF3-95E0-727A3B931061}">
      <dgm:prSet/>
      <dgm:spPr/>
      <dgm:t>
        <a:bodyPr/>
        <a:lstStyle/>
        <a:p>
          <a:endParaRPr lang="en-US"/>
        </a:p>
      </dgm:t>
    </dgm:pt>
    <dgm:pt modelId="{D40EA291-ACEA-CF4B-99E7-0EB360EF30F8}" type="pres">
      <dgm:prSet presAssocID="{67170DE6-7E81-42F2-AD95-957BC373CC02}" presName="hierChild1" presStyleCnt="0">
        <dgm:presLayoutVars>
          <dgm:chPref val="1"/>
          <dgm:dir/>
          <dgm:animOne val="branch"/>
          <dgm:animLvl val="lvl"/>
          <dgm:resizeHandles/>
        </dgm:presLayoutVars>
      </dgm:prSet>
      <dgm:spPr/>
    </dgm:pt>
    <dgm:pt modelId="{C0E9040A-5CB6-9A4A-B096-8E1CC6672951}" type="pres">
      <dgm:prSet presAssocID="{C884059E-0EAC-41E5-9D71-EC5ADBEFD4B8}" presName="hierRoot1" presStyleCnt="0"/>
      <dgm:spPr/>
    </dgm:pt>
    <dgm:pt modelId="{A7E9769A-58F2-B844-8F8A-109EB5C00E12}" type="pres">
      <dgm:prSet presAssocID="{C884059E-0EAC-41E5-9D71-EC5ADBEFD4B8}" presName="composite" presStyleCnt="0"/>
      <dgm:spPr/>
    </dgm:pt>
    <dgm:pt modelId="{EDE5A133-E4BC-A342-A133-5A6D10F568C3}" type="pres">
      <dgm:prSet presAssocID="{C884059E-0EAC-41E5-9D71-EC5ADBEFD4B8}" presName="background" presStyleLbl="node0" presStyleIdx="0" presStyleCnt="3"/>
      <dgm:spPr/>
    </dgm:pt>
    <dgm:pt modelId="{EDF5988B-917A-1B48-96E3-8E0B180911B4}" type="pres">
      <dgm:prSet presAssocID="{C884059E-0EAC-41E5-9D71-EC5ADBEFD4B8}" presName="text" presStyleLbl="fgAcc0" presStyleIdx="0" presStyleCnt="3">
        <dgm:presLayoutVars>
          <dgm:chPref val="3"/>
        </dgm:presLayoutVars>
      </dgm:prSet>
      <dgm:spPr/>
    </dgm:pt>
    <dgm:pt modelId="{61AE88E5-73ED-694B-AABB-60AE9383BB56}" type="pres">
      <dgm:prSet presAssocID="{C884059E-0EAC-41E5-9D71-EC5ADBEFD4B8}" presName="hierChild2" presStyleCnt="0"/>
      <dgm:spPr/>
    </dgm:pt>
    <dgm:pt modelId="{B70ED1F4-CCE1-3847-8EDD-91F3D16CBBA3}" type="pres">
      <dgm:prSet presAssocID="{285387CC-166E-4CF9-BBB1-4669C0B3B4E2}" presName="hierRoot1" presStyleCnt="0"/>
      <dgm:spPr/>
    </dgm:pt>
    <dgm:pt modelId="{0DAABEFD-B965-C448-B58B-F4A5905AEBBF}" type="pres">
      <dgm:prSet presAssocID="{285387CC-166E-4CF9-BBB1-4669C0B3B4E2}" presName="composite" presStyleCnt="0"/>
      <dgm:spPr/>
    </dgm:pt>
    <dgm:pt modelId="{02E74425-26A5-AE4B-812D-61228A4CD280}" type="pres">
      <dgm:prSet presAssocID="{285387CC-166E-4CF9-BBB1-4669C0B3B4E2}" presName="background" presStyleLbl="node0" presStyleIdx="1" presStyleCnt="3"/>
      <dgm:spPr/>
    </dgm:pt>
    <dgm:pt modelId="{D728783B-3C0B-6746-BDBA-D1FF9F5F3FF9}" type="pres">
      <dgm:prSet presAssocID="{285387CC-166E-4CF9-BBB1-4669C0B3B4E2}" presName="text" presStyleLbl="fgAcc0" presStyleIdx="1" presStyleCnt="3">
        <dgm:presLayoutVars>
          <dgm:chPref val="3"/>
        </dgm:presLayoutVars>
      </dgm:prSet>
      <dgm:spPr/>
    </dgm:pt>
    <dgm:pt modelId="{47E657C9-EADA-7A4C-87A0-2C63981316F6}" type="pres">
      <dgm:prSet presAssocID="{285387CC-166E-4CF9-BBB1-4669C0B3B4E2}" presName="hierChild2" presStyleCnt="0"/>
      <dgm:spPr/>
    </dgm:pt>
    <dgm:pt modelId="{F4920228-8B13-4141-89FD-EEE2E1C9F7F0}" type="pres">
      <dgm:prSet presAssocID="{90D66789-0C7E-498C-882A-3663256CDF90}" presName="hierRoot1" presStyleCnt="0"/>
      <dgm:spPr/>
    </dgm:pt>
    <dgm:pt modelId="{583CF615-D657-6645-9359-0D270FA5316C}" type="pres">
      <dgm:prSet presAssocID="{90D66789-0C7E-498C-882A-3663256CDF90}" presName="composite" presStyleCnt="0"/>
      <dgm:spPr/>
    </dgm:pt>
    <dgm:pt modelId="{D151CE31-F197-844A-947A-C9E232454DF4}" type="pres">
      <dgm:prSet presAssocID="{90D66789-0C7E-498C-882A-3663256CDF90}" presName="background" presStyleLbl="node0" presStyleIdx="2" presStyleCnt="3"/>
      <dgm:spPr/>
    </dgm:pt>
    <dgm:pt modelId="{6C0509D0-0A42-4E46-AAB6-65927C3218A6}" type="pres">
      <dgm:prSet presAssocID="{90D66789-0C7E-498C-882A-3663256CDF90}" presName="text" presStyleLbl="fgAcc0" presStyleIdx="2" presStyleCnt="3">
        <dgm:presLayoutVars>
          <dgm:chPref val="3"/>
        </dgm:presLayoutVars>
      </dgm:prSet>
      <dgm:spPr/>
    </dgm:pt>
    <dgm:pt modelId="{B25334B8-FF30-8941-A0BE-2B81DE429D89}" type="pres">
      <dgm:prSet presAssocID="{90D66789-0C7E-498C-882A-3663256CDF90}" presName="hierChild2" presStyleCnt="0"/>
      <dgm:spPr/>
    </dgm:pt>
  </dgm:ptLst>
  <dgm:cxnLst>
    <dgm:cxn modelId="{2E664515-7C3D-4869-AFF4-430F03189819}" srcId="{67170DE6-7E81-42F2-AD95-957BC373CC02}" destId="{C884059E-0EAC-41E5-9D71-EC5ADBEFD4B8}" srcOrd="0" destOrd="0" parTransId="{E93ED208-57D6-453F-8BC0-817C722FCD08}" sibTransId="{E68AF7F0-9D81-47AB-8DC6-C7BAD66BE63D}"/>
    <dgm:cxn modelId="{66903067-B73A-4BF3-95E0-727A3B931061}" srcId="{67170DE6-7E81-42F2-AD95-957BC373CC02}" destId="{90D66789-0C7E-498C-882A-3663256CDF90}" srcOrd="2" destOrd="0" parTransId="{17BD22D1-BE70-4972-BBFE-490BEF6E4A68}" sibTransId="{35F583FB-4773-4107-8876-FE2DB1D8EB5C}"/>
    <dgm:cxn modelId="{62AD5072-EA10-4C46-8EAF-BC543A7126AB}" type="presOf" srcId="{67170DE6-7E81-42F2-AD95-957BC373CC02}" destId="{D40EA291-ACEA-CF4B-99E7-0EB360EF30F8}" srcOrd="0" destOrd="0" presId="urn:microsoft.com/office/officeart/2005/8/layout/hierarchy1"/>
    <dgm:cxn modelId="{47632389-8636-5F42-88FC-ED3BD6C809F7}" type="presOf" srcId="{90D66789-0C7E-498C-882A-3663256CDF90}" destId="{6C0509D0-0A42-4E46-AAB6-65927C3218A6}" srcOrd="0" destOrd="0" presId="urn:microsoft.com/office/officeart/2005/8/layout/hierarchy1"/>
    <dgm:cxn modelId="{F18C9B89-FF25-EE48-B462-1ACA21DF765D}" type="presOf" srcId="{C884059E-0EAC-41E5-9D71-EC5ADBEFD4B8}" destId="{EDF5988B-917A-1B48-96E3-8E0B180911B4}" srcOrd="0" destOrd="0" presId="urn:microsoft.com/office/officeart/2005/8/layout/hierarchy1"/>
    <dgm:cxn modelId="{79C50FE3-359F-E741-9D5D-A8BE50C0212A}" type="presOf" srcId="{285387CC-166E-4CF9-BBB1-4669C0B3B4E2}" destId="{D728783B-3C0B-6746-BDBA-D1FF9F5F3FF9}" srcOrd="0" destOrd="0" presId="urn:microsoft.com/office/officeart/2005/8/layout/hierarchy1"/>
    <dgm:cxn modelId="{800897FF-0D02-4F15-8F0C-CC6E04D31559}" srcId="{67170DE6-7E81-42F2-AD95-957BC373CC02}" destId="{285387CC-166E-4CF9-BBB1-4669C0B3B4E2}" srcOrd="1" destOrd="0" parTransId="{46C742A9-034C-4019-9C6D-DFA0F78D5E68}" sibTransId="{38029687-7F91-433C-BF66-4BAE2777A8F2}"/>
    <dgm:cxn modelId="{D8BFDC5C-611C-4E43-8DA0-8A52299F30A7}" type="presParOf" srcId="{D40EA291-ACEA-CF4B-99E7-0EB360EF30F8}" destId="{C0E9040A-5CB6-9A4A-B096-8E1CC6672951}" srcOrd="0" destOrd="0" presId="urn:microsoft.com/office/officeart/2005/8/layout/hierarchy1"/>
    <dgm:cxn modelId="{E0AD427D-37A8-8647-9BE3-979D36B66DC4}" type="presParOf" srcId="{C0E9040A-5CB6-9A4A-B096-8E1CC6672951}" destId="{A7E9769A-58F2-B844-8F8A-109EB5C00E12}" srcOrd="0" destOrd="0" presId="urn:microsoft.com/office/officeart/2005/8/layout/hierarchy1"/>
    <dgm:cxn modelId="{71998669-AC66-5043-8803-6356B44257C3}" type="presParOf" srcId="{A7E9769A-58F2-B844-8F8A-109EB5C00E12}" destId="{EDE5A133-E4BC-A342-A133-5A6D10F568C3}" srcOrd="0" destOrd="0" presId="urn:microsoft.com/office/officeart/2005/8/layout/hierarchy1"/>
    <dgm:cxn modelId="{A956C796-C069-DC4D-95BD-3D543117DE1C}" type="presParOf" srcId="{A7E9769A-58F2-B844-8F8A-109EB5C00E12}" destId="{EDF5988B-917A-1B48-96E3-8E0B180911B4}" srcOrd="1" destOrd="0" presId="urn:microsoft.com/office/officeart/2005/8/layout/hierarchy1"/>
    <dgm:cxn modelId="{6BADF0AB-32CB-7B46-B6EA-B99D59460B04}" type="presParOf" srcId="{C0E9040A-5CB6-9A4A-B096-8E1CC6672951}" destId="{61AE88E5-73ED-694B-AABB-60AE9383BB56}" srcOrd="1" destOrd="0" presId="urn:microsoft.com/office/officeart/2005/8/layout/hierarchy1"/>
    <dgm:cxn modelId="{CAEB646E-E054-2346-B876-08DFB14B2209}" type="presParOf" srcId="{D40EA291-ACEA-CF4B-99E7-0EB360EF30F8}" destId="{B70ED1F4-CCE1-3847-8EDD-91F3D16CBBA3}" srcOrd="1" destOrd="0" presId="urn:microsoft.com/office/officeart/2005/8/layout/hierarchy1"/>
    <dgm:cxn modelId="{92E307EE-BE6F-2545-A6A4-298CA1579200}" type="presParOf" srcId="{B70ED1F4-CCE1-3847-8EDD-91F3D16CBBA3}" destId="{0DAABEFD-B965-C448-B58B-F4A5905AEBBF}" srcOrd="0" destOrd="0" presId="urn:microsoft.com/office/officeart/2005/8/layout/hierarchy1"/>
    <dgm:cxn modelId="{C42C881B-6E58-8448-B12B-F0F778224A1F}" type="presParOf" srcId="{0DAABEFD-B965-C448-B58B-F4A5905AEBBF}" destId="{02E74425-26A5-AE4B-812D-61228A4CD280}" srcOrd="0" destOrd="0" presId="urn:microsoft.com/office/officeart/2005/8/layout/hierarchy1"/>
    <dgm:cxn modelId="{86557C32-89BB-E94C-BC09-125D1E9E792E}" type="presParOf" srcId="{0DAABEFD-B965-C448-B58B-F4A5905AEBBF}" destId="{D728783B-3C0B-6746-BDBA-D1FF9F5F3FF9}" srcOrd="1" destOrd="0" presId="urn:microsoft.com/office/officeart/2005/8/layout/hierarchy1"/>
    <dgm:cxn modelId="{19731F76-F46F-BD46-9888-ED4B5B6EB90E}" type="presParOf" srcId="{B70ED1F4-CCE1-3847-8EDD-91F3D16CBBA3}" destId="{47E657C9-EADA-7A4C-87A0-2C63981316F6}" srcOrd="1" destOrd="0" presId="urn:microsoft.com/office/officeart/2005/8/layout/hierarchy1"/>
    <dgm:cxn modelId="{77FB86A0-7F2E-9C4E-B1D4-923E03A65CFE}" type="presParOf" srcId="{D40EA291-ACEA-CF4B-99E7-0EB360EF30F8}" destId="{F4920228-8B13-4141-89FD-EEE2E1C9F7F0}" srcOrd="2" destOrd="0" presId="urn:microsoft.com/office/officeart/2005/8/layout/hierarchy1"/>
    <dgm:cxn modelId="{91B6A0E4-D2BC-0E40-BD13-F1C10444943A}" type="presParOf" srcId="{F4920228-8B13-4141-89FD-EEE2E1C9F7F0}" destId="{583CF615-D657-6645-9359-0D270FA5316C}" srcOrd="0" destOrd="0" presId="urn:microsoft.com/office/officeart/2005/8/layout/hierarchy1"/>
    <dgm:cxn modelId="{5FA712E7-DD62-CB46-A740-BDE1C79F34E8}" type="presParOf" srcId="{583CF615-D657-6645-9359-0D270FA5316C}" destId="{D151CE31-F197-844A-947A-C9E232454DF4}" srcOrd="0" destOrd="0" presId="urn:microsoft.com/office/officeart/2005/8/layout/hierarchy1"/>
    <dgm:cxn modelId="{10865183-B424-F740-8658-300D9ACEB41D}" type="presParOf" srcId="{583CF615-D657-6645-9359-0D270FA5316C}" destId="{6C0509D0-0A42-4E46-AAB6-65927C3218A6}" srcOrd="1" destOrd="0" presId="urn:microsoft.com/office/officeart/2005/8/layout/hierarchy1"/>
    <dgm:cxn modelId="{2428EE2A-435C-2140-BACE-4EC6871BD366}" type="presParOf" srcId="{F4920228-8B13-4141-89FD-EEE2E1C9F7F0}" destId="{B25334B8-FF30-8941-A0BE-2B81DE429D89}"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E5A133-E4BC-A342-A133-5A6D10F568C3}">
      <dsp:nvSpPr>
        <dsp:cNvPr id="0" name=""/>
        <dsp:cNvSpPr/>
      </dsp:nvSpPr>
      <dsp:spPr>
        <a:xfrm>
          <a:off x="0" y="1061330"/>
          <a:ext cx="3067049" cy="1947576"/>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EDF5988B-917A-1B48-96E3-8E0B180911B4}">
      <dsp:nvSpPr>
        <dsp:cNvPr id="0" name=""/>
        <dsp:cNvSpPr/>
      </dsp:nvSpPr>
      <dsp:spPr>
        <a:xfrm>
          <a:off x="340783" y="1385074"/>
          <a:ext cx="3067049" cy="1947576"/>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CNCA Framework for Long-Term Deep Carbon Reduction Planning (2015)</a:t>
          </a:r>
        </a:p>
      </dsp:txBody>
      <dsp:txXfrm>
        <a:off x="397826" y="1442117"/>
        <a:ext cx="2952963" cy="1833490"/>
      </dsp:txXfrm>
    </dsp:sp>
    <dsp:sp modelId="{02E74425-26A5-AE4B-812D-61228A4CD280}">
      <dsp:nvSpPr>
        <dsp:cNvPr id="0" name=""/>
        <dsp:cNvSpPr/>
      </dsp:nvSpPr>
      <dsp:spPr>
        <a:xfrm>
          <a:off x="3748616" y="1061330"/>
          <a:ext cx="3067049" cy="1947576"/>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D728783B-3C0B-6746-BDBA-D1FF9F5F3FF9}">
      <dsp:nvSpPr>
        <dsp:cNvPr id="0" name=""/>
        <dsp:cNvSpPr/>
      </dsp:nvSpPr>
      <dsp:spPr>
        <a:xfrm>
          <a:off x="4089399" y="1385074"/>
          <a:ext cx="3067049" cy="1947576"/>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Game Changers: Bold Actions by Cities to Accelerate Progress Toward Carbon Neutrality (2018)</a:t>
          </a:r>
        </a:p>
      </dsp:txBody>
      <dsp:txXfrm>
        <a:off x="4146442" y="1442117"/>
        <a:ext cx="2952963" cy="1833490"/>
      </dsp:txXfrm>
    </dsp:sp>
    <dsp:sp modelId="{D151CE31-F197-844A-947A-C9E232454DF4}">
      <dsp:nvSpPr>
        <dsp:cNvPr id="0" name=""/>
        <dsp:cNvSpPr/>
      </dsp:nvSpPr>
      <dsp:spPr>
        <a:xfrm>
          <a:off x="7497232" y="1061330"/>
          <a:ext cx="3067049" cy="1947576"/>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6C0509D0-0A42-4E46-AAB6-65927C3218A6}">
      <dsp:nvSpPr>
        <dsp:cNvPr id="0" name=""/>
        <dsp:cNvSpPr/>
      </dsp:nvSpPr>
      <dsp:spPr>
        <a:xfrm>
          <a:off x="7838016" y="1385074"/>
          <a:ext cx="3067049" cy="1947576"/>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This Is Not A Drill: How Communities Are Using the Climate Emergency to Make Big New Moves to Decarbonize Locally (2021)</a:t>
          </a:r>
        </a:p>
      </dsp:txBody>
      <dsp:txXfrm>
        <a:off x="7895059" y="1442117"/>
        <a:ext cx="2952963" cy="183349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D81541-393F-874C-BBAE-C4BDA66B37FD}" type="datetimeFigureOut">
              <a:rPr lang="en-US" smtClean="0"/>
              <a:t>2/16/21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BFB42C-5B5B-9B45-AB32-CAADD90BD318}" type="slidenum">
              <a:rPr lang="en-US" smtClean="0"/>
              <a:t>‹#›</a:t>
            </a:fld>
            <a:endParaRPr lang="en-US"/>
          </a:p>
        </p:txBody>
      </p:sp>
    </p:spTree>
    <p:extLst>
      <p:ext uri="{BB962C8B-B14F-4D97-AF65-F5344CB8AC3E}">
        <p14:creationId xmlns:p14="http://schemas.microsoft.com/office/powerpoint/2010/main" val="3620137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BFB42C-5B5B-9B45-AB32-CAADD90BD318}" type="slidenum">
              <a:rPr lang="en-US" smtClean="0"/>
              <a:t>4</a:t>
            </a:fld>
            <a:endParaRPr lang="en-US"/>
          </a:p>
        </p:txBody>
      </p:sp>
    </p:spTree>
    <p:extLst>
      <p:ext uri="{BB962C8B-B14F-4D97-AF65-F5344CB8AC3E}">
        <p14:creationId xmlns:p14="http://schemas.microsoft.com/office/powerpoint/2010/main" val="3149404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23F0C-E087-6449-8B2F-8F49CB4957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7CD4AEC-0C41-8B43-A6C4-22E7160782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6998DA3-7C9E-C948-BB2E-589BA1C6A1A5}"/>
              </a:ext>
            </a:extLst>
          </p:cNvPr>
          <p:cNvSpPr>
            <a:spLocks noGrp="1"/>
          </p:cNvSpPr>
          <p:nvPr>
            <p:ph type="dt" sz="half" idx="10"/>
          </p:nvPr>
        </p:nvSpPr>
        <p:spPr/>
        <p:txBody>
          <a:bodyPr/>
          <a:lstStyle/>
          <a:p>
            <a:fld id="{D99CCF21-6325-584C-8243-BFA59E473A72}" type="datetime1">
              <a:rPr lang="en-US" smtClean="0"/>
              <a:t>2/16/21</a:t>
            </a:fld>
            <a:endParaRPr lang="en-US"/>
          </a:p>
        </p:txBody>
      </p:sp>
      <p:sp>
        <p:nvSpPr>
          <p:cNvPr id="5" name="Footer Placeholder 4">
            <a:extLst>
              <a:ext uri="{FF2B5EF4-FFF2-40B4-BE49-F238E27FC236}">
                <a16:creationId xmlns:a16="http://schemas.microsoft.com/office/drawing/2014/main" id="{0C298AE0-3F86-724C-8BEA-03E7D1D900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07CA44-B0B5-8841-A9C5-072FBA88661D}"/>
              </a:ext>
            </a:extLst>
          </p:cNvPr>
          <p:cNvSpPr>
            <a:spLocks noGrp="1"/>
          </p:cNvSpPr>
          <p:nvPr>
            <p:ph type="sldNum" sz="quarter" idx="12"/>
          </p:nvPr>
        </p:nvSpPr>
        <p:spPr/>
        <p:txBody>
          <a:bodyPr/>
          <a:lstStyle/>
          <a:p>
            <a:fld id="{8D5790DC-C98B-8343-8D46-3A13395EB625}" type="slidenum">
              <a:rPr lang="en-US" smtClean="0"/>
              <a:t>‹#›</a:t>
            </a:fld>
            <a:endParaRPr lang="en-US"/>
          </a:p>
        </p:txBody>
      </p:sp>
    </p:spTree>
    <p:extLst>
      <p:ext uri="{BB962C8B-B14F-4D97-AF65-F5344CB8AC3E}">
        <p14:creationId xmlns:p14="http://schemas.microsoft.com/office/powerpoint/2010/main" val="523516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E4E81-0E14-424F-A966-09748BAD1A4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FB7C6BF-211E-024F-B0E7-0698E17D3F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006D43-0CDB-A24A-A4EC-84575A8B31D2}"/>
              </a:ext>
            </a:extLst>
          </p:cNvPr>
          <p:cNvSpPr>
            <a:spLocks noGrp="1"/>
          </p:cNvSpPr>
          <p:nvPr>
            <p:ph type="dt" sz="half" idx="10"/>
          </p:nvPr>
        </p:nvSpPr>
        <p:spPr/>
        <p:txBody>
          <a:bodyPr/>
          <a:lstStyle/>
          <a:p>
            <a:fld id="{02E7EE53-C8ED-A343-8E1A-4BA51B7BC0FC}" type="datetime1">
              <a:rPr lang="en-US" smtClean="0"/>
              <a:t>2/16/21</a:t>
            </a:fld>
            <a:endParaRPr lang="en-US"/>
          </a:p>
        </p:txBody>
      </p:sp>
      <p:sp>
        <p:nvSpPr>
          <p:cNvPr id="5" name="Footer Placeholder 4">
            <a:extLst>
              <a:ext uri="{FF2B5EF4-FFF2-40B4-BE49-F238E27FC236}">
                <a16:creationId xmlns:a16="http://schemas.microsoft.com/office/drawing/2014/main" id="{D166704A-3489-AB47-9892-6773BE6898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FC503D-008C-EE4C-AD49-4FBEAF727411}"/>
              </a:ext>
            </a:extLst>
          </p:cNvPr>
          <p:cNvSpPr>
            <a:spLocks noGrp="1"/>
          </p:cNvSpPr>
          <p:nvPr>
            <p:ph type="sldNum" sz="quarter" idx="12"/>
          </p:nvPr>
        </p:nvSpPr>
        <p:spPr/>
        <p:txBody>
          <a:bodyPr/>
          <a:lstStyle/>
          <a:p>
            <a:fld id="{8D5790DC-C98B-8343-8D46-3A13395EB625}" type="slidenum">
              <a:rPr lang="en-US" smtClean="0"/>
              <a:t>‹#›</a:t>
            </a:fld>
            <a:endParaRPr lang="en-US"/>
          </a:p>
        </p:txBody>
      </p:sp>
    </p:spTree>
    <p:extLst>
      <p:ext uri="{BB962C8B-B14F-4D97-AF65-F5344CB8AC3E}">
        <p14:creationId xmlns:p14="http://schemas.microsoft.com/office/powerpoint/2010/main" val="3697822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43ECAE-B715-CC44-B268-4059D3C7EBB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4D1BFE6-D49A-DF44-BF72-3AD8391FAC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754EF5-B750-7744-AF82-D35B5399E946}"/>
              </a:ext>
            </a:extLst>
          </p:cNvPr>
          <p:cNvSpPr>
            <a:spLocks noGrp="1"/>
          </p:cNvSpPr>
          <p:nvPr>
            <p:ph type="dt" sz="half" idx="10"/>
          </p:nvPr>
        </p:nvSpPr>
        <p:spPr/>
        <p:txBody>
          <a:bodyPr/>
          <a:lstStyle/>
          <a:p>
            <a:fld id="{894D88B8-57B9-1142-AB36-DD8946F6EACF}" type="datetime1">
              <a:rPr lang="en-US" smtClean="0"/>
              <a:t>2/16/21</a:t>
            </a:fld>
            <a:endParaRPr lang="en-US"/>
          </a:p>
        </p:txBody>
      </p:sp>
      <p:sp>
        <p:nvSpPr>
          <p:cNvPr id="5" name="Footer Placeholder 4">
            <a:extLst>
              <a:ext uri="{FF2B5EF4-FFF2-40B4-BE49-F238E27FC236}">
                <a16:creationId xmlns:a16="http://schemas.microsoft.com/office/drawing/2014/main" id="{59BE4A48-6564-C547-898F-6C5E5009D1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CACF28-DA41-2F48-9A71-DD0704C8AF7A}"/>
              </a:ext>
            </a:extLst>
          </p:cNvPr>
          <p:cNvSpPr>
            <a:spLocks noGrp="1"/>
          </p:cNvSpPr>
          <p:nvPr>
            <p:ph type="sldNum" sz="quarter" idx="12"/>
          </p:nvPr>
        </p:nvSpPr>
        <p:spPr/>
        <p:txBody>
          <a:bodyPr/>
          <a:lstStyle/>
          <a:p>
            <a:fld id="{8D5790DC-C98B-8343-8D46-3A13395EB625}" type="slidenum">
              <a:rPr lang="en-US" smtClean="0"/>
              <a:t>‹#›</a:t>
            </a:fld>
            <a:endParaRPr lang="en-US"/>
          </a:p>
        </p:txBody>
      </p:sp>
    </p:spTree>
    <p:extLst>
      <p:ext uri="{BB962C8B-B14F-4D97-AF65-F5344CB8AC3E}">
        <p14:creationId xmlns:p14="http://schemas.microsoft.com/office/powerpoint/2010/main" val="3033303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62F78-1B1E-AD4F-9916-8FDE9CC11E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ACD753-DFA1-2046-AF07-ACC3334629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62BD28-6C83-A448-AED7-0C23B06ACD8A}"/>
              </a:ext>
            </a:extLst>
          </p:cNvPr>
          <p:cNvSpPr>
            <a:spLocks noGrp="1"/>
          </p:cNvSpPr>
          <p:nvPr>
            <p:ph type="dt" sz="half" idx="10"/>
          </p:nvPr>
        </p:nvSpPr>
        <p:spPr/>
        <p:txBody>
          <a:bodyPr/>
          <a:lstStyle/>
          <a:p>
            <a:fld id="{D072199C-9661-FB42-92B9-FF675618C4F0}" type="datetime1">
              <a:rPr lang="en-US" smtClean="0"/>
              <a:t>2/16/21</a:t>
            </a:fld>
            <a:endParaRPr lang="en-US"/>
          </a:p>
        </p:txBody>
      </p:sp>
      <p:sp>
        <p:nvSpPr>
          <p:cNvPr id="5" name="Footer Placeholder 4">
            <a:extLst>
              <a:ext uri="{FF2B5EF4-FFF2-40B4-BE49-F238E27FC236}">
                <a16:creationId xmlns:a16="http://schemas.microsoft.com/office/drawing/2014/main" id="{C70FA121-FF0E-2940-997B-B358E8BE13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4E4E71-9918-FD4F-B214-35B7E34F5086}"/>
              </a:ext>
            </a:extLst>
          </p:cNvPr>
          <p:cNvSpPr>
            <a:spLocks noGrp="1"/>
          </p:cNvSpPr>
          <p:nvPr>
            <p:ph type="sldNum" sz="quarter" idx="12"/>
          </p:nvPr>
        </p:nvSpPr>
        <p:spPr/>
        <p:txBody>
          <a:bodyPr/>
          <a:lstStyle/>
          <a:p>
            <a:fld id="{8D5790DC-C98B-8343-8D46-3A13395EB625}" type="slidenum">
              <a:rPr lang="en-US" smtClean="0"/>
              <a:t>‹#›</a:t>
            </a:fld>
            <a:endParaRPr lang="en-US"/>
          </a:p>
        </p:txBody>
      </p:sp>
    </p:spTree>
    <p:extLst>
      <p:ext uri="{BB962C8B-B14F-4D97-AF65-F5344CB8AC3E}">
        <p14:creationId xmlns:p14="http://schemas.microsoft.com/office/powerpoint/2010/main" val="2380748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B3232-4E01-F240-807B-9AB6C2F7EC3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4BAAB2A-9B0F-2E43-9302-68C2DD7512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D633316-028C-7644-95CF-580D745B277B}"/>
              </a:ext>
            </a:extLst>
          </p:cNvPr>
          <p:cNvSpPr>
            <a:spLocks noGrp="1"/>
          </p:cNvSpPr>
          <p:nvPr>
            <p:ph type="dt" sz="half" idx="10"/>
          </p:nvPr>
        </p:nvSpPr>
        <p:spPr/>
        <p:txBody>
          <a:bodyPr/>
          <a:lstStyle/>
          <a:p>
            <a:fld id="{F1D593E9-FCDA-7743-BE2A-5AF0BEABEE54}" type="datetime1">
              <a:rPr lang="en-US" smtClean="0"/>
              <a:t>2/16/21</a:t>
            </a:fld>
            <a:endParaRPr lang="en-US"/>
          </a:p>
        </p:txBody>
      </p:sp>
      <p:sp>
        <p:nvSpPr>
          <p:cNvPr id="5" name="Footer Placeholder 4">
            <a:extLst>
              <a:ext uri="{FF2B5EF4-FFF2-40B4-BE49-F238E27FC236}">
                <a16:creationId xmlns:a16="http://schemas.microsoft.com/office/drawing/2014/main" id="{1DAB9D72-5DCC-504B-AAC0-844595770C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92794E-8C5F-1345-95A9-E8B6A9705F2E}"/>
              </a:ext>
            </a:extLst>
          </p:cNvPr>
          <p:cNvSpPr>
            <a:spLocks noGrp="1"/>
          </p:cNvSpPr>
          <p:nvPr>
            <p:ph type="sldNum" sz="quarter" idx="12"/>
          </p:nvPr>
        </p:nvSpPr>
        <p:spPr/>
        <p:txBody>
          <a:bodyPr/>
          <a:lstStyle/>
          <a:p>
            <a:fld id="{8D5790DC-C98B-8343-8D46-3A13395EB625}" type="slidenum">
              <a:rPr lang="en-US" smtClean="0"/>
              <a:t>‹#›</a:t>
            </a:fld>
            <a:endParaRPr lang="en-US"/>
          </a:p>
        </p:txBody>
      </p:sp>
    </p:spTree>
    <p:extLst>
      <p:ext uri="{BB962C8B-B14F-4D97-AF65-F5344CB8AC3E}">
        <p14:creationId xmlns:p14="http://schemas.microsoft.com/office/powerpoint/2010/main" val="3640725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1309D-8F90-9049-BB8A-9D47B450AB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170C14-E35B-274B-9CB2-65D6DE0C9A4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ADA9125-82CA-DB43-BAC3-DC54AD23062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43D3B1-711D-644A-92A2-99A92C34078E}"/>
              </a:ext>
            </a:extLst>
          </p:cNvPr>
          <p:cNvSpPr>
            <a:spLocks noGrp="1"/>
          </p:cNvSpPr>
          <p:nvPr>
            <p:ph type="dt" sz="half" idx="10"/>
          </p:nvPr>
        </p:nvSpPr>
        <p:spPr/>
        <p:txBody>
          <a:bodyPr/>
          <a:lstStyle/>
          <a:p>
            <a:fld id="{81029B4D-72DB-CF42-9AAA-DCC764AE939D}" type="datetime1">
              <a:rPr lang="en-US" smtClean="0"/>
              <a:t>2/16/21</a:t>
            </a:fld>
            <a:endParaRPr lang="en-US"/>
          </a:p>
        </p:txBody>
      </p:sp>
      <p:sp>
        <p:nvSpPr>
          <p:cNvPr id="6" name="Footer Placeholder 5">
            <a:extLst>
              <a:ext uri="{FF2B5EF4-FFF2-40B4-BE49-F238E27FC236}">
                <a16:creationId xmlns:a16="http://schemas.microsoft.com/office/drawing/2014/main" id="{0694FAFF-5EF2-9546-8718-23DC241624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3E5248-532B-F04F-9B74-51323102B305}"/>
              </a:ext>
            </a:extLst>
          </p:cNvPr>
          <p:cNvSpPr>
            <a:spLocks noGrp="1"/>
          </p:cNvSpPr>
          <p:nvPr>
            <p:ph type="sldNum" sz="quarter" idx="12"/>
          </p:nvPr>
        </p:nvSpPr>
        <p:spPr/>
        <p:txBody>
          <a:bodyPr/>
          <a:lstStyle/>
          <a:p>
            <a:fld id="{8D5790DC-C98B-8343-8D46-3A13395EB625}" type="slidenum">
              <a:rPr lang="en-US" smtClean="0"/>
              <a:t>‹#›</a:t>
            </a:fld>
            <a:endParaRPr lang="en-US"/>
          </a:p>
        </p:txBody>
      </p:sp>
    </p:spTree>
    <p:extLst>
      <p:ext uri="{BB962C8B-B14F-4D97-AF65-F5344CB8AC3E}">
        <p14:creationId xmlns:p14="http://schemas.microsoft.com/office/powerpoint/2010/main" val="805974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62C4F-50D9-DA4F-B35D-7BE81D7B3D5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F4EC6F-C6E7-334C-A697-02AD319257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8D830C8-8238-6348-BB64-1534F7A149A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95852CA-4829-274C-82F5-E1F505D4CF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ED09ADE-AE16-8744-80C1-8D9B9A6260B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0A5527C-4C31-8747-AD15-2A9ED04D1CD6}"/>
              </a:ext>
            </a:extLst>
          </p:cNvPr>
          <p:cNvSpPr>
            <a:spLocks noGrp="1"/>
          </p:cNvSpPr>
          <p:nvPr>
            <p:ph type="dt" sz="half" idx="10"/>
          </p:nvPr>
        </p:nvSpPr>
        <p:spPr/>
        <p:txBody>
          <a:bodyPr/>
          <a:lstStyle/>
          <a:p>
            <a:fld id="{D6500B3F-D8B5-B24E-864E-76E6230F79E1}" type="datetime1">
              <a:rPr lang="en-US" smtClean="0"/>
              <a:t>2/16/21</a:t>
            </a:fld>
            <a:endParaRPr lang="en-US"/>
          </a:p>
        </p:txBody>
      </p:sp>
      <p:sp>
        <p:nvSpPr>
          <p:cNvPr id="8" name="Footer Placeholder 7">
            <a:extLst>
              <a:ext uri="{FF2B5EF4-FFF2-40B4-BE49-F238E27FC236}">
                <a16:creationId xmlns:a16="http://schemas.microsoft.com/office/drawing/2014/main" id="{865D2BF2-36F6-434C-A024-B7306283569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EC13912-AF84-D04B-B138-62F589979CB4}"/>
              </a:ext>
            </a:extLst>
          </p:cNvPr>
          <p:cNvSpPr>
            <a:spLocks noGrp="1"/>
          </p:cNvSpPr>
          <p:nvPr>
            <p:ph type="sldNum" sz="quarter" idx="12"/>
          </p:nvPr>
        </p:nvSpPr>
        <p:spPr/>
        <p:txBody>
          <a:bodyPr/>
          <a:lstStyle/>
          <a:p>
            <a:fld id="{8D5790DC-C98B-8343-8D46-3A13395EB625}" type="slidenum">
              <a:rPr lang="en-US" smtClean="0"/>
              <a:t>‹#›</a:t>
            </a:fld>
            <a:endParaRPr lang="en-US"/>
          </a:p>
        </p:txBody>
      </p:sp>
    </p:spTree>
    <p:extLst>
      <p:ext uri="{BB962C8B-B14F-4D97-AF65-F5344CB8AC3E}">
        <p14:creationId xmlns:p14="http://schemas.microsoft.com/office/powerpoint/2010/main" val="3088068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246F1-723D-7343-8712-18421934DC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D6FEF24-B765-D34C-92E8-F28998B2475A}"/>
              </a:ext>
            </a:extLst>
          </p:cNvPr>
          <p:cNvSpPr>
            <a:spLocks noGrp="1"/>
          </p:cNvSpPr>
          <p:nvPr>
            <p:ph type="dt" sz="half" idx="10"/>
          </p:nvPr>
        </p:nvSpPr>
        <p:spPr/>
        <p:txBody>
          <a:bodyPr/>
          <a:lstStyle/>
          <a:p>
            <a:fld id="{C1EA5957-A783-574E-80A5-09C9916A863A}" type="datetime1">
              <a:rPr lang="en-US" smtClean="0"/>
              <a:t>2/16/21</a:t>
            </a:fld>
            <a:endParaRPr lang="en-US"/>
          </a:p>
        </p:txBody>
      </p:sp>
      <p:sp>
        <p:nvSpPr>
          <p:cNvPr id="4" name="Footer Placeholder 3">
            <a:extLst>
              <a:ext uri="{FF2B5EF4-FFF2-40B4-BE49-F238E27FC236}">
                <a16:creationId xmlns:a16="http://schemas.microsoft.com/office/drawing/2014/main" id="{2E96CD85-8672-EF48-B037-0D7FDE78C87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F6F1147-4E90-F146-995D-E24C9CD6F4F0}"/>
              </a:ext>
            </a:extLst>
          </p:cNvPr>
          <p:cNvSpPr>
            <a:spLocks noGrp="1"/>
          </p:cNvSpPr>
          <p:nvPr>
            <p:ph type="sldNum" sz="quarter" idx="12"/>
          </p:nvPr>
        </p:nvSpPr>
        <p:spPr/>
        <p:txBody>
          <a:bodyPr/>
          <a:lstStyle/>
          <a:p>
            <a:fld id="{8D5790DC-C98B-8343-8D46-3A13395EB625}" type="slidenum">
              <a:rPr lang="en-US" smtClean="0"/>
              <a:t>‹#›</a:t>
            </a:fld>
            <a:endParaRPr lang="en-US"/>
          </a:p>
        </p:txBody>
      </p:sp>
    </p:spTree>
    <p:extLst>
      <p:ext uri="{BB962C8B-B14F-4D97-AF65-F5344CB8AC3E}">
        <p14:creationId xmlns:p14="http://schemas.microsoft.com/office/powerpoint/2010/main" val="1936847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7D21D1-88C6-7541-A83D-20F89C8F3907}"/>
              </a:ext>
            </a:extLst>
          </p:cNvPr>
          <p:cNvSpPr>
            <a:spLocks noGrp="1"/>
          </p:cNvSpPr>
          <p:nvPr>
            <p:ph type="dt" sz="half" idx="10"/>
          </p:nvPr>
        </p:nvSpPr>
        <p:spPr/>
        <p:txBody>
          <a:bodyPr/>
          <a:lstStyle/>
          <a:p>
            <a:fld id="{63B09753-BE10-9B42-B58B-FEB91F39F884}" type="datetime1">
              <a:rPr lang="en-US" smtClean="0"/>
              <a:t>2/16/21</a:t>
            </a:fld>
            <a:endParaRPr lang="en-US"/>
          </a:p>
        </p:txBody>
      </p:sp>
      <p:sp>
        <p:nvSpPr>
          <p:cNvPr id="3" name="Footer Placeholder 2">
            <a:extLst>
              <a:ext uri="{FF2B5EF4-FFF2-40B4-BE49-F238E27FC236}">
                <a16:creationId xmlns:a16="http://schemas.microsoft.com/office/drawing/2014/main" id="{53025B14-AF58-B544-920D-D626D47E5DE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79B413-A2FA-AE47-B72D-7338A68EB438}"/>
              </a:ext>
            </a:extLst>
          </p:cNvPr>
          <p:cNvSpPr>
            <a:spLocks noGrp="1"/>
          </p:cNvSpPr>
          <p:nvPr>
            <p:ph type="sldNum" sz="quarter" idx="12"/>
          </p:nvPr>
        </p:nvSpPr>
        <p:spPr/>
        <p:txBody>
          <a:bodyPr/>
          <a:lstStyle/>
          <a:p>
            <a:fld id="{8D5790DC-C98B-8343-8D46-3A13395EB625}" type="slidenum">
              <a:rPr lang="en-US" smtClean="0"/>
              <a:t>‹#›</a:t>
            </a:fld>
            <a:endParaRPr lang="en-US"/>
          </a:p>
        </p:txBody>
      </p:sp>
    </p:spTree>
    <p:extLst>
      <p:ext uri="{BB962C8B-B14F-4D97-AF65-F5344CB8AC3E}">
        <p14:creationId xmlns:p14="http://schemas.microsoft.com/office/powerpoint/2010/main" val="2081381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EC268-8F10-ED43-86FE-3CD928D5F7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BC16812-D60E-3B4D-9AF4-63CCCC3689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6547A2C-939C-B24F-9A90-982E4528E2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8ABF3A-BA0F-2E4C-BD9A-E35877DB5C9B}"/>
              </a:ext>
            </a:extLst>
          </p:cNvPr>
          <p:cNvSpPr>
            <a:spLocks noGrp="1"/>
          </p:cNvSpPr>
          <p:nvPr>
            <p:ph type="dt" sz="half" idx="10"/>
          </p:nvPr>
        </p:nvSpPr>
        <p:spPr/>
        <p:txBody>
          <a:bodyPr/>
          <a:lstStyle/>
          <a:p>
            <a:fld id="{A905C07B-091B-AA43-B915-7B7FFEBC3993}" type="datetime1">
              <a:rPr lang="en-US" smtClean="0"/>
              <a:t>2/16/21</a:t>
            </a:fld>
            <a:endParaRPr lang="en-US"/>
          </a:p>
        </p:txBody>
      </p:sp>
      <p:sp>
        <p:nvSpPr>
          <p:cNvPr id="6" name="Footer Placeholder 5">
            <a:extLst>
              <a:ext uri="{FF2B5EF4-FFF2-40B4-BE49-F238E27FC236}">
                <a16:creationId xmlns:a16="http://schemas.microsoft.com/office/drawing/2014/main" id="{B5C22D90-CA2B-A34B-B165-21A1372BD0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FC8AC5-DC52-DF44-A79D-DE85884CA409}"/>
              </a:ext>
            </a:extLst>
          </p:cNvPr>
          <p:cNvSpPr>
            <a:spLocks noGrp="1"/>
          </p:cNvSpPr>
          <p:nvPr>
            <p:ph type="sldNum" sz="quarter" idx="12"/>
          </p:nvPr>
        </p:nvSpPr>
        <p:spPr/>
        <p:txBody>
          <a:bodyPr/>
          <a:lstStyle/>
          <a:p>
            <a:fld id="{8D5790DC-C98B-8343-8D46-3A13395EB625}" type="slidenum">
              <a:rPr lang="en-US" smtClean="0"/>
              <a:t>‹#›</a:t>
            </a:fld>
            <a:endParaRPr lang="en-US"/>
          </a:p>
        </p:txBody>
      </p:sp>
    </p:spTree>
    <p:extLst>
      <p:ext uri="{BB962C8B-B14F-4D97-AF65-F5344CB8AC3E}">
        <p14:creationId xmlns:p14="http://schemas.microsoft.com/office/powerpoint/2010/main" val="358253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09080-79E2-C949-B25F-FBF3517DF9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2C3F1EA-A528-904D-80BA-45C7106C64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092102-D630-7545-BADB-FE26ECE923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2F15A9-1D93-3F44-87AA-F3A645E84DB1}"/>
              </a:ext>
            </a:extLst>
          </p:cNvPr>
          <p:cNvSpPr>
            <a:spLocks noGrp="1"/>
          </p:cNvSpPr>
          <p:nvPr>
            <p:ph type="dt" sz="half" idx="10"/>
          </p:nvPr>
        </p:nvSpPr>
        <p:spPr/>
        <p:txBody>
          <a:bodyPr/>
          <a:lstStyle/>
          <a:p>
            <a:fld id="{4FDE4DB0-9B7D-A34B-B09F-18C22D8AA88D}" type="datetime1">
              <a:rPr lang="en-US" smtClean="0"/>
              <a:t>2/16/21</a:t>
            </a:fld>
            <a:endParaRPr lang="en-US"/>
          </a:p>
        </p:txBody>
      </p:sp>
      <p:sp>
        <p:nvSpPr>
          <p:cNvPr id="6" name="Footer Placeholder 5">
            <a:extLst>
              <a:ext uri="{FF2B5EF4-FFF2-40B4-BE49-F238E27FC236}">
                <a16:creationId xmlns:a16="http://schemas.microsoft.com/office/drawing/2014/main" id="{280BD579-6E9E-574B-B940-BA00BE57B6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EA3277-BF51-0145-86C0-7E22F00CCC96}"/>
              </a:ext>
            </a:extLst>
          </p:cNvPr>
          <p:cNvSpPr>
            <a:spLocks noGrp="1"/>
          </p:cNvSpPr>
          <p:nvPr>
            <p:ph type="sldNum" sz="quarter" idx="12"/>
          </p:nvPr>
        </p:nvSpPr>
        <p:spPr/>
        <p:txBody>
          <a:bodyPr/>
          <a:lstStyle/>
          <a:p>
            <a:fld id="{8D5790DC-C98B-8343-8D46-3A13395EB625}" type="slidenum">
              <a:rPr lang="en-US" smtClean="0"/>
              <a:t>‹#›</a:t>
            </a:fld>
            <a:endParaRPr lang="en-US"/>
          </a:p>
        </p:txBody>
      </p:sp>
    </p:spTree>
    <p:extLst>
      <p:ext uri="{BB962C8B-B14F-4D97-AF65-F5344CB8AC3E}">
        <p14:creationId xmlns:p14="http://schemas.microsoft.com/office/powerpoint/2010/main" val="833729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23F974-22FB-2444-9AB8-875B9F9E97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D6E40F-2800-5E48-8A41-74E338B3A0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7DB9D2-2592-D944-A6D4-A59112F185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193CC6-EF0F-BB40-81E7-1F9B3CF2E788}" type="datetime1">
              <a:rPr lang="en-US" smtClean="0"/>
              <a:t>2/16/21</a:t>
            </a:fld>
            <a:endParaRPr lang="en-US"/>
          </a:p>
        </p:txBody>
      </p:sp>
      <p:sp>
        <p:nvSpPr>
          <p:cNvPr id="5" name="Footer Placeholder 4">
            <a:extLst>
              <a:ext uri="{FF2B5EF4-FFF2-40B4-BE49-F238E27FC236}">
                <a16:creationId xmlns:a16="http://schemas.microsoft.com/office/drawing/2014/main" id="{AEDF5B9A-314F-FC4B-9B16-28EEBEA2DB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F15AD0E-A8FD-674B-B455-256AA45CF2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5790DC-C98B-8343-8D46-3A13395EB625}" type="slidenum">
              <a:rPr lang="en-US" smtClean="0"/>
              <a:t>‹#›</a:t>
            </a:fld>
            <a:endParaRPr lang="en-US"/>
          </a:p>
        </p:txBody>
      </p:sp>
    </p:spTree>
    <p:extLst>
      <p:ext uri="{BB962C8B-B14F-4D97-AF65-F5344CB8AC3E}">
        <p14:creationId xmlns:p14="http://schemas.microsoft.com/office/powerpoint/2010/main" val="464705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63038-35B8-2141-BC75-702F5F6A587B}"/>
              </a:ext>
            </a:extLst>
          </p:cNvPr>
          <p:cNvSpPr>
            <a:spLocks noGrp="1"/>
          </p:cNvSpPr>
          <p:nvPr>
            <p:ph type="ctrTitle"/>
          </p:nvPr>
        </p:nvSpPr>
        <p:spPr/>
        <p:txBody>
          <a:bodyPr/>
          <a:lstStyle/>
          <a:p>
            <a:r>
              <a:rPr lang="en-US" b="1" dirty="0">
                <a:solidFill>
                  <a:srgbClr val="FF0000"/>
                </a:solidFill>
              </a:rPr>
              <a:t>THIS IS NOT A DRILL!</a:t>
            </a:r>
            <a:br>
              <a:rPr lang="en-US" b="1" dirty="0">
                <a:solidFill>
                  <a:srgbClr val="FF0000"/>
                </a:solidFill>
              </a:rPr>
            </a:br>
            <a:r>
              <a:rPr lang="en-US" sz="4400" b="1" i="1" dirty="0"/>
              <a:t>A new CNCA/INC report</a:t>
            </a:r>
          </a:p>
        </p:txBody>
      </p:sp>
      <p:sp>
        <p:nvSpPr>
          <p:cNvPr id="3" name="Subtitle 2">
            <a:extLst>
              <a:ext uri="{FF2B5EF4-FFF2-40B4-BE49-F238E27FC236}">
                <a16:creationId xmlns:a16="http://schemas.microsoft.com/office/drawing/2014/main" id="{541EABFD-779E-5748-B48A-DC04887F9DB8}"/>
              </a:ext>
            </a:extLst>
          </p:cNvPr>
          <p:cNvSpPr>
            <a:spLocks noGrp="1"/>
          </p:cNvSpPr>
          <p:nvPr>
            <p:ph type="subTitle" idx="1"/>
          </p:nvPr>
        </p:nvSpPr>
        <p:spPr/>
        <p:txBody>
          <a:bodyPr/>
          <a:lstStyle/>
          <a:p>
            <a:r>
              <a:rPr lang="en-US" dirty="0"/>
              <a:t>Peter Plastrik</a:t>
            </a:r>
          </a:p>
          <a:p>
            <a:r>
              <a:rPr lang="en-US" dirty="0"/>
              <a:t>Innovation Network for Communities</a:t>
            </a:r>
          </a:p>
          <a:p>
            <a:r>
              <a:rPr lang="en-US" dirty="0"/>
              <a:t>February 18, 2021</a:t>
            </a:r>
          </a:p>
        </p:txBody>
      </p:sp>
    </p:spTree>
    <p:extLst>
      <p:ext uri="{BB962C8B-B14F-4D97-AF65-F5344CB8AC3E}">
        <p14:creationId xmlns:p14="http://schemas.microsoft.com/office/powerpoint/2010/main" val="635366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54527D-4820-7649-9348-7A8D42286490}"/>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5) Upgrading local GHG reduction capacities</a:t>
            </a:r>
          </a:p>
        </p:txBody>
      </p:sp>
      <p:sp>
        <p:nvSpPr>
          <p:cNvPr id="3" name="Content Placeholder 2">
            <a:extLst>
              <a:ext uri="{FF2B5EF4-FFF2-40B4-BE49-F238E27FC236}">
                <a16:creationId xmlns:a16="http://schemas.microsoft.com/office/drawing/2014/main" id="{F41FBF76-B936-3D40-AA13-4EDC935FA32C}"/>
              </a:ext>
            </a:extLst>
          </p:cNvPr>
          <p:cNvSpPr>
            <a:spLocks noGrp="1"/>
          </p:cNvSpPr>
          <p:nvPr>
            <p:ph idx="1"/>
          </p:nvPr>
        </p:nvSpPr>
        <p:spPr>
          <a:xfrm>
            <a:off x="4835711" y="1322091"/>
            <a:ext cx="6555347" cy="5546047"/>
          </a:xfrm>
        </p:spPr>
        <p:txBody>
          <a:bodyPr anchor="ctr">
            <a:noAutofit/>
          </a:bodyPr>
          <a:lstStyle/>
          <a:p>
            <a:r>
              <a:rPr lang="en-US" sz="1600" dirty="0"/>
              <a:t>Communities have decided that future city programs and projects must assess their decarbonization impacts. Some have initiated new decision making, monitoring, and accountability structures in government—ways to increase their capacity to deliver emissions reductions</a:t>
            </a:r>
          </a:p>
          <a:p>
            <a:r>
              <a:rPr lang="en-US" sz="1600" b="1" dirty="0">
                <a:solidFill>
                  <a:srgbClr val="FF0000"/>
                </a:solidFill>
              </a:rPr>
              <a:t>London</a:t>
            </a:r>
            <a:r>
              <a:rPr lang="en-US" sz="1600" dirty="0"/>
              <a:t> works with pension funds and other investors to divest from fossil-fuel businesses and boost investments in energy efficiency, and low-carbon transport and heating. </a:t>
            </a:r>
          </a:p>
          <a:p>
            <a:r>
              <a:rPr lang="en-US" sz="1600" u="sng" dirty="0"/>
              <a:t>Carbon Budgeting</a:t>
            </a:r>
            <a:r>
              <a:rPr lang="en-US" sz="1600" dirty="0"/>
              <a:t>: </a:t>
            </a:r>
            <a:r>
              <a:rPr lang="en-US" sz="1600" b="1" dirty="0">
                <a:solidFill>
                  <a:srgbClr val="FF0000"/>
                </a:solidFill>
              </a:rPr>
              <a:t>Barcelona</a:t>
            </a:r>
            <a:r>
              <a:rPr lang="en-US" sz="1600" dirty="0"/>
              <a:t>, </a:t>
            </a:r>
            <a:r>
              <a:rPr lang="en-US" sz="1600" b="1" dirty="0">
                <a:solidFill>
                  <a:srgbClr val="FF0000"/>
                </a:solidFill>
              </a:rPr>
              <a:t>Bristol</a:t>
            </a:r>
            <a:r>
              <a:rPr lang="en-US" sz="1600" dirty="0"/>
              <a:t>, </a:t>
            </a:r>
            <a:r>
              <a:rPr lang="en-US" sz="1600" b="1" dirty="0">
                <a:solidFill>
                  <a:srgbClr val="FF0000"/>
                </a:solidFill>
              </a:rPr>
              <a:t>Stockholm</a:t>
            </a:r>
            <a:r>
              <a:rPr lang="en-US" sz="1600" dirty="0"/>
              <a:t>, </a:t>
            </a:r>
            <a:r>
              <a:rPr lang="en-US" sz="1600" b="1" dirty="0">
                <a:solidFill>
                  <a:srgbClr val="FF0000"/>
                </a:solidFill>
              </a:rPr>
              <a:t>Sydney</a:t>
            </a:r>
            <a:r>
              <a:rPr lang="en-US" sz="1600" dirty="0"/>
              <a:t>, and </a:t>
            </a:r>
            <a:r>
              <a:rPr lang="en-US" sz="1600" b="1" dirty="0">
                <a:solidFill>
                  <a:srgbClr val="FF0000"/>
                </a:solidFill>
              </a:rPr>
              <a:t>Vancouver </a:t>
            </a:r>
            <a:r>
              <a:rPr lang="en-US" sz="1600" dirty="0"/>
              <a:t>are initiating carbon budgets, a tool launched by Oslo in 2017 to boost the effectiveness of local climate action management </a:t>
            </a:r>
          </a:p>
          <a:p>
            <a:r>
              <a:rPr lang="en-US" sz="1600" u="sng" dirty="0"/>
              <a:t>Procurement</a:t>
            </a:r>
            <a:r>
              <a:rPr lang="en-US" sz="1600" dirty="0"/>
              <a:t>: </a:t>
            </a:r>
            <a:r>
              <a:rPr lang="en-US" sz="1600" b="1" dirty="0">
                <a:solidFill>
                  <a:srgbClr val="FF0000"/>
                </a:solidFill>
              </a:rPr>
              <a:t>Barcelona</a:t>
            </a:r>
            <a:r>
              <a:rPr lang="en-US" sz="1600" dirty="0"/>
              <a:t>, </a:t>
            </a:r>
            <a:r>
              <a:rPr lang="en-US" sz="1600" b="1" dirty="0">
                <a:solidFill>
                  <a:srgbClr val="FF0000"/>
                </a:solidFill>
              </a:rPr>
              <a:t>Mornington Peninsula Shire</a:t>
            </a:r>
            <a:r>
              <a:rPr lang="en-US" sz="1600" dirty="0"/>
              <a:t>, and </a:t>
            </a:r>
            <a:r>
              <a:rPr lang="en-US" sz="1600" b="1" dirty="0">
                <a:solidFill>
                  <a:srgbClr val="FF0000"/>
                </a:solidFill>
              </a:rPr>
              <a:t>Sydney</a:t>
            </a:r>
            <a:r>
              <a:rPr lang="en-US" sz="1600" dirty="0"/>
              <a:t> are adding low-carbon and sustainability criteria to their procurement guidelines for the goods and services they purchase and the assets, such as property, that they own</a:t>
            </a:r>
          </a:p>
          <a:p>
            <a:r>
              <a:rPr lang="en-US" sz="1600" u="sng" dirty="0"/>
              <a:t>Collaborations &amp; Alignment</a:t>
            </a:r>
            <a:r>
              <a:rPr lang="en-US" sz="1600" dirty="0"/>
              <a:t>: </a:t>
            </a:r>
            <a:r>
              <a:rPr lang="en-US" sz="1600" b="1" dirty="0">
                <a:solidFill>
                  <a:srgbClr val="FF0000"/>
                </a:solidFill>
              </a:rPr>
              <a:t>Melbourne</a:t>
            </a:r>
            <a:r>
              <a:rPr lang="en-US" sz="1600" dirty="0"/>
              <a:t> is building a local business coalition to advance efforts to develop circular economies that eliminate waste. </a:t>
            </a:r>
            <a:r>
              <a:rPr lang="en-US" sz="1600" b="1" dirty="0">
                <a:solidFill>
                  <a:srgbClr val="FF0000"/>
                </a:solidFill>
              </a:rPr>
              <a:t>Bristol </a:t>
            </a:r>
            <a:r>
              <a:rPr lang="en-US" sz="1600" dirty="0"/>
              <a:t>established an Environmental Sustainability Board, co-chaired by the mayor and containing about 15 organizations from inside and outside of city government, to manage its accelerated climate-action approach</a:t>
            </a:r>
          </a:p>
          <a:p>
            <a:r>
              <a:rPr lang="en-US" sz="1600" u="sng" dirty="0"/>
              <a:t>Funding Community Action</a:t>
            </a:r>
            <a:r>
              <a:rPr lang="en-US" sz="1600" dirty="0"/>
              <a:t>: </a:t>
            </a:r>
            <a:r>
              <a:rPr lang="en-US" sz="1600" b="1" dirty="0">
                <a:solidFill>
                  <a:srgbClr val="FF0000"/>
                </a:solidFill>
              </a:rPr>
              <a:t>Iowa City</a:t>
            </a:r>
            <a:r>
              <a:rPr lang="en-US" sz="1600" dirty="0"/>
              <a:t>’s</a:t>
            </a:r>
            <a:r>
              <a:rPr lang="en-US" sz="1600" b="1" dirty="0"/>
              <a:t> </a:t>
            </a:r>
            <a:r>
              <a:rPr lang="en-US" sz="1600" dirty="0"/>
              <a:t>Community Climate Action Grants program provides up to $5,000 USD to local community-based organizations for projects that promote or implement one of 35 actions in the city’s plan</a:t>
            </a:r>
          </a:p>
          <a:p>
            <a:endParaRPr lang="en-US" sz="1600" dirty="0"/>
          </a:p>
          <a:p>
            <a:endParaRPr lang="en-US" sz="1600" dirty="0"/>
          </a:p>
          <a:p>
            <a:endParaRPr lang="en-US" sz="1600" u="sng" dirty="0"/>
          </a:p>
        </p:txBody>
      </p:sp>
      <p:sp>
        <p:nvSpPr>
          <p:cNvPr id="4" name="Slide Number Placeholder 3">
            <a:extLst>
              <a:ext uri="{FF2B5EF4-FFF2-40B4-BE49-F238E27FC236}">
                <a16:creationId xmlns:a16="http://schemas.microsoft.com/office/drawing/2014/main" id="{AF15AB86-23D8-B941-A0FB-389003190937}"/>
              </a:ext>
            </a:extLst>
          </p:cNvPr>
          <p:cNvSpPr>
            <a:spLocks noGrp="1"/>
          </p:cNvSpPr>
          <p:nvPr>
            <p:ph type="sldNum" sz="quarter" idx="12"/>
          </p:nvPr>
        </p:nvSpPr>
        <p:spPr>
          <a:xfrm>
            <a:off x="11704320" y="6455664"/>
            <a:ext cx="448056" cy="365125"/>
          </a:xfrm>
        </p:spPr>
        <p:txBody>
          <a:bodyPr>
            <a:normAutofit/>
          </a:bodyPr>
          <a:lstStyle/>
          <a:p>
            <a:pPr>
              <a:spcAft>
                <a:spcPts val="600"/>
              </a:spcAft>
            </a:pPr>
            <a:fld id="{8D5790DC-C98B-8343-8D46-3A13395EB625}" type="slidenum">
              <a:rPr lang="en-US" sz="1100">
                <a:solidFill>
                  <a:schemeClr val="tx1">
                    <a:lumMod val="50000"/>
                    <a:lumOff val="50000"/>
                  </a:schemeClr>
                </a:solidFill>
              </a:rPr>
              <a:pPr>
                <a:spcAft>
                  <a:spcPts val="600"/>
                </a:spcAft>
              </a:pPr>
              <a:t>10</a:t>
            </a:fld>
            <a:endParaRPr lang="en-US" sz="1100">
              <a:solidFill>
                <a:schemeClr val="tx1">
                  <a:lumMod val="50000"/>
                  <a:lumOff val="50000"/>
                </a:schemeClr>
              </a:solidFill>
            </a:endParaRPr>
          </a:p>
        </p:txBody>
      </p:sp>
    </p:spTree>
    <p:extLst>
      <p:ext uri="{BB962C8B-B14F-4D97-AF65-F5344CB8AC3E}">
        <p14:creationId xmlns:p14="http://schemas.microsoft.com/office/powerpoint/2010/main" val="4183369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itle 5">
            <a:extLst>
              <a:ext uri="{FF2B5EF4-FFF2-40B4-BE49-F238E27FC236}">
                <a16:creationId xmlns:a16="http://schemas.microsoft.com/office/drawing/2014/main" id="{B2C2F6D9-2896-9D41-B1E1-085AB57B8FF9}"/>
              </a:ext>
            </a:extLst>
          </p:cNvPr>
          <p:cNvSpPr>
            <a:spLocks noGrp="1"/>
          </p:cNvSpPr>
          <p:nvPr>
            <p:ph type="title"/>
          </p:nvPr>
        </p:nvSpPr>
        <p:spPr>
          <a:xfrm>
            <a:off x="1179226" y="569505"/>
            <a:ext cx="9833548" cy="1325563"/>
          </a:xfrm>
        </p:spPr>
        <p:txBody>
          <a:bodyPr vert="horz" lIns="91440" tIns="45720" rIns="91440" bIns="45720" rtlCol="0" anchor="ctr">
            <a:normAutofit/>
          </a:bodyPr>
          <a:lstStyle/>
          <a:p>
            <a:pPr algn="ctr"/>
            <a:r>
              <a:rPr lang="en-US" sz="4000" dirty="0">
                <a:solidFill>
                  <a:srgbClr val="FFFFFF"/>
                </a:solidFill>
              </a:rPr>
              <a:t>In addition… </a:t>
            </a:r>
            <a:endParaRPr lang="en-US" sz="4000" kern="1200" dirty="0">
              <a:solidFill>
                <a:srgbClr val="FFFFFF"/>
              </a:solidFill>
              <a:latin typeface="+mj-lt"/>
              <a:ea typeface="+mj-ea"/>
              <a:cs typeface="+mj-cs"/>
            </a:endParaRPr>
          </a:p>
        </p:txBody>
      </p:sp>
      <p:sp>
        <p:nvSpPr>
          <p:cNvPr id="5" name="TextBox 4">
            <a:extLst>
              <a:ext uri="{FF2B5EF4-FFF2-40B4-BE49-F238E27FC236}">
                <a16:creationId xmlns:a16="http://schemas.microsoft.com/office/drawing/2014/main" id="{3C7BCDAE-6E48-7041-8A13-A7EC155B1BB5}"/>
              </a:ext>
            </a:extLst>
          </p:cNvPr>
          <p:cNvSpPr txBox="1"/>
          <p:nvPr/>
        </p:nvSpPr>
        <p:spPr>
          <a:xfrm>
            <a:off x="1817914" y="2924905"/>
            <a:ext cx="8066315" cy="1446373"/>
          </a:xfrm>
          <a:prstGeom prst="rect">
            <a:avLst/>
          </a:prstGeom>
        </p:spPr>
        <p:txBody>
          <a:bodyPr vert="horz" lIns="91440" tIns="45720" rIns="91440" bIns="45720" rtlCol="0">
            <a:noAutofit/>
          </a:bodyPr>
          <a:lstStyle/>
          <a:p>
            <a:pPr marL="342900" indent="-342900">
              <a:lnSpc>
                <a:spcPct val="90000"/>
              </a:lnSpc>
              <a:spcAft>
                <a:spcPts val="600"/>
              </a:spcAft>
              <a:buFont typeface="Arial" panose="020B0604020202020204" pitchFamily="34" charset="0"/>
              <a:buChar char="•"/>
            </a:pPr>
            <a:r>
              <a:rPr lang="en-US" sz="2400" u="sng" dirty="0">
                <a:solidFill>
                  <a:srgbClr val="000000"/>
                </a:solidFill>
              </a:rPr>
              <a:t>Just Transition</a:t>
            </a:r>
            <a:r>
              <a:rPr lang="en-US" sz="2400" b="1" u="sng" dirty="0">
                <a:solidFill>
                  <a:srgbClr val="000000"/>
                </a:solidFill>
              </a:rPr>
              <a:t>:</a:t>
            </a:r>
            <a:r>
              <a:rPr lang="en-US" sz="2400" b="1" dirty="0">
                <a:solidFill>
                  <a:srgbClr val="000000"/>
                </a:solidFill>
              </a:rPr>
              <a:t> </a:t>
            </a:r>
            <a:r>
              <a:rPr lang="en-US" sz="2400" dirty="0"/>
              <a:t>The communities are taking up a cause that just a few years ago only had a few advocates: the need for a just transition to a post-fossil fuel economy</a:t>
            </a:r>
          </a:p>
          <a:p>
            <a:pPr>
              <a:lnSpc>
                <a:spcPct val="90000"/>
              </a:lnSpc>
              <a:spcAft>
                <a:spcPts val="600"/>
              </a:spcAft>
            </a:pPr>
            <a:endParaRPr lang="en-US" sz="2400" dirty="0"/>
          </a:p>
          <a:p>
            <a:pPr marL="342900" indent="-342900">
              <a:lnSpc>
                <a:spcPct val="90000"/>
              </a:lnSpc>
              <a:spcAft>
                <a:spcPts val="600"/>
              </a:spcAft>
              <a:buFont typeface="Arial" panose="020B0604020202020204" pitchFamily="34" charset="0"/>
              <a:buChar char="•"/>
            </a:pPr>
            <a:r>
              <a:rPr lang="en-US" sz="2400" u="sng" dirty="0"/>
              <a:t>Communication</a:t>
            </a:r>
            <a:r>
              <a:rPr lang="en-US" sz="2400" dirty="0"/>
              <a:t>: Cities pursuing more aggressive carbon reduction explain that emergency plans are not just about climate change, they’re about creating a better city for residents </a:t>
            </a:r>
            <a:endParaRPr lang="en-US" sz="2400" b="1" dirty="0">
              <a:solidFill>
                <a:srgbClr val="000000"/>
              </a:solidFill>
            </a:endParaRPr>
          </a:p>
        </p:txBody>
      </p:sp>
      <p:sp>
        <p:nvSpPr>
          <p:cNvPr id="4" name="Slide Number Placeholder 3">
            <a:extLst>
              <a:ext uri="{FF2B5EF4-FFF2-40B4-BE49-F238E27FC236}">
                <a16:creationId xmlns:a16="http://schemas.microsoft.com/office/drawing/2014/main" id="{2A8E0BC0-A775-1B4F-AD2F-D367508EA0CB}"/>
              </a:ext>
            </a:extLst>
          </p:cNvPr>
          <p:cNvSpPr>
            <a:spLocks noGrp="1"/>
          </p:cNvSpPr>
          <p:nvPr>
            <p:ph type="sldNum" sz="quarter" idx="12"/>
          </p:nvPr>
        </p:nvSpPr>
        <p:spPr>
          <a:xfrm>
            <a:off x="10825930" y="6223702"/>
            <a:ext cx="570728" cy="314067"/>
          </a:xfrm>
        </p:spPr>
        <p:txBody>
          <a:bodyPr vert="horz" lIns="91440" tIns="45720" rIns="91440" bIns="45720" rtlCol="0" anchor="ctr">
            <a:normAutofit/>
          </a:bodyPr>
          <a:lstStyle/>
          <a:p>
            <a:pPr>
              <a:spcAft>
                <a:spcPts val="600"/>
              </a:spcAft>
            </a:pPr>
            <a:fld id="{8D5790DC-C98B-8343-8D46-3A13395EB625}" type="slidenum">
              <a:rPr lang="en-US" sz="1000">
                <a:solidFill>
                  <a:srgbClr val="898989"/>
                </a:solidFill>
              </a:rPr>
              <a:pPr>
                <a:spcAft>
                  <a:spcPts val="600"/>
                </a:spcAft>
              </a:pPr>
              <a:t>11</a:t>
            </a:fld>
            <a:endParaRPr lang="en-US" sz="1000">
              <a:solidFill>
                <a:srgbClr val="898989"/>
              </a:solidFill>
            </a:endParaRPr>
          </a:p>
        </p:txBody>
      </p:sp>
    </p:spTree>
    <p:extLst>
      <p:ext uri="{BB962C8B-B14F-4D97-AF65-F5344CB8AC3E}">
        <p14:creationId xmlns:p14="http://schemas.microsoft.com/office/powerpoint/2010/main" val="3946973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6">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Rectangle 22">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C2179B-4379-064A-A256-4AA69CCF10F4}"/>
              </a:ext>
            </a:extLst>
          </p:cNvPr>
          <p:cNvSpPr>
            <a:spLocks noGrp="1"/>
          </p:cNvSpPr>
          <p:nvPr>
            <p:ph type="title"/>
          </p:nvPr>
        </p:nvSpPr>
        <p:spPr>
          <a:xfrm>
            <a:off x="-3057" y="-925921"/>
            <a:ext cx="3201366" cy="3387497"/>
          </a:xfrm>
        </p:spPr>
        <p:txBody>
          <a:bodyPr vert="horz" lIns="91440" tIns="45720" rIns="91440" bIns="45720" rtlCol="0" anchor="b">
            <a:normAutofit/>
          </a:bodyPr>
          <a:lstStyle/>
          <a:p>
            <a:pPr algn="r"/>
            <a:r>
              <a:rPr lang="en-US" sz="3600" kern="1200" dirty="0">
                <a:solidFill>
                  <a:srgbClr val="FFFFFF"/>
                </a:solidFill>
                <a:latin typeface="+mj-lt"/>
                <a:ea typeface="+mj-ea"/>
                <a:cs typeface="+mj-cs"/>
              </a:rPr>
              <a:t>It’s about  </a:t>
            </a:r>
            <a:r>
              <a:rPr lang="en-US" sz="3600" dirty="0">
                <a:solidFill>
                  <a:srgbClr val="FFFFFF"/>
                </a:solidFill>
              </a:rPr>
              <a:t>d</a:t>
            </a:r>
            <a:r>
              <a:rPr lang="en-US" sz="3600" kern="1200" dirty="0">
                <a:solidFill>
                  <a:srgbClr val="FFFFFF"/>
                </a:solidFill>
                <a:latin typeface="+mj-lt"/>
                <a:ea typeface="+mj-ea"/>
                <a:cs typeface="+mj-cs"/>
              </a:rPr>
              <a:t>eep </a:t>
            </a:r>
            <a:r>
              <a:rPr lang="en-US" sz="3600" dirty="0">
                <a:solidFill>
                  <a:srgbClr val="FFFFFF"/>
                </a:solidFill>
              </a:rPr>
              <a:t>l</a:t>
            </a:r>
            <a:r>
              <a:rPr lang="en-US" sz="3600" kern="1200" dirty="0">
                <a:solidFill>
                  <a:srgbClr val="FFFFFF"/>
                </a:solidFill>
                <a:latin typeface="+mj-lt"/>
                <a:ea typeface="+mj-ea"/>
                <a:cs typeface="+mj-cs"/>
              </a:rPr>
              <a:t>ocal process, not </a:t>
            </a:r>
            <a:r>
              <a:rPr lang="en-US" sz="3600" dirty="0">
                <a:solidFill>
                  <a:srgbClr val="FFFFFF"/>
                </a:solidFill>
              </a:rPr>
              <a:t>j</a:t>
            </a:r>
            <a:r>
              <a:rPr lang="en-US" sz="3600" kern="1200" dirty="0">
                <a:solidFill>
                  <a:srgbClr val="FFFFFF"/>
                </a:solidFill>
                <a:latin typeface="+mj-lt"/>
                <a:ea typeface="+mj-ea"/>
                <a:cs typeface="+mj-cs"/>
              </a:rPr>
              <a:t>ust a better </a:t>
            </a:r>
            <a:r>
              <a:rPr lang="en-US" sz="3600" dirty="0">
                <a:solidFill>
                  <a:srgbClr val="FFFFFF"/>
                </a:solidFill>
              </a:rPr>
              <a:t>p</a:t>
            </a:r>
            <a:r>
              <a:rPr lang="en-US" sz="3600" kern="1200" dirty="0">
                <a:solidFill>
                  <a:srgbClr val="FFFFFF"/>
                </a:solidFill>
                <a:latin typeface="+mj-lt"/>
                <a:ea typeface="+mj-ea"/>
                <a:cs typeface="+mj-cs"/>
              </a:rPr>
              <a:t>lan</a:t>
            </a:r>
          </a:p>
        </p:txBody>
      </p:sp>
      <p:sp>
        <p:nvSpPr>
          <p:cNvPr id="5" name="TextBox 4">
            <a:extLst>
              <a:ext uri="{FF2B5EF4-FFF2-40B4-BE49-F238E27FC236}">
                <a16:creationId xmlns:a16="http://schemas.microsoft.com/office/drawing/2014/main" id="{5E804AC6-F6F0-4F48-A5C5-0FA0D67ADA59}"/>
              </a:ext>
            </a:extLst>
          </p:cNvPr>
          <p:cNvSpPr txBox="1"/>
          <p:nvPr/>
        </p:nvSpPr>
        <p:spPr>
          <a:xfrm>
            <a:off x="4810259" y="649480"/>
            <a:ext cx="6555347" cy="5546047"/>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sz="1900" dirty="0"/>
              <a:t>Communities that convert the climate emergency into these strategies for local decarbonization tend to follow a sequence of steps toward that outcome. </a:t>
            </a:r>
          </a:p>
          <a:p>
            <a:pPr>
              <a:lnSpc>
                <a:spcPct val="90000"/>
              </a:lnSpc>
              <a:spcAft>
                <a:spcPts val="600"/>
              </a:spcAft>
            </a:pPr>
            <a:endParaRPr lang="en-US" sz="1900" dirty="0"/>
          </a:p>
          <a:p>
            <a:pPr marL="285750" lvl="0" indent="-228600">
              <a:lnSpc>
                <a:spcPct val="90000"/>
              </a:lnSpc>
              <a:spcAft>
                <a:spcPts val="600"/>
              </a:spcAft>
              <a:buFont typeface="Arial" panose="020B0604020202020204" pitchFamily="34" charset="0"/>
              <a:buChar char="•"/>
            </a:pPr>
            <a:r>
              <a:rPr lang="en-US" sz="1900" b="1" i="1" dirty="0"/>
              <a:t>Declare.</a:t>
            </a:r>
            <a:r>
              <a:rPr lang="en-US" sz="1900" b="1" dirty="0"/>
              <a:t> </a:t>
            </a:r>
            <a:r>
              <a:rPr lang="en-US" sz="1900" dirty="0"/>
              <a:t>Their elected leaders respond to the IPCC guidance and increasing public demands by adopting an emergency declaration—often unanimously.  </a:t>
            </a:r>
          </a:p>
          <a:p>
            <a:pPr marL="285750" lvl="0" indent="-228600">
              <a:lnSpc>
                <a:spcPct val="90000"/>
              </a:lnSpc>
              <a:spcAft>
                <a:spcPts val="600"/>
              </a:spcAft>
              <a:buFont typeface="Arial" panose="020B0604020202020204" pitchFamily="34" charset="0"/>
              <a:buChar char="•"/>
            </a:pPr>
            <a:r>
              <a:rPr lang="en-US" sz="1900" b="1" i="1" dirty="0"/>
              <a:t>Develop.</a:t>
            </a:r>
            <a:r>
              <a:rPr lang="en-US" sz="1900" dirty="0"/>
              <a:t> The local government staff takes over—developing a menu of action options, often in consultation with community members and advocacy organizations. </a:t>
            </a:r>
          </a:p>
          <a:p>
            <a:pPr marL="285750" lvl="0" indent="-228600">
              <a:lnSpc>
                <a:spcPct val="90000"/>
              </a:lnSpc>
              <a:spcAft>
                <a:spcPts val="600"/>
              </a:spcAft>
              <a:buFont typeface="Arial" panose="020B0604020202020204" pitchFamily="34" charset="0"/>
              <a:buChar char="•"/>
            </a:pPr>
            <a:r>
              <a:rPr lang="en-US" sz="1900" b="1" i="1" dirty="0"/>
              <a:t>Decide.</a:t>
            </a:r>
            <a:r>
              <a:rPr lang="en-US" sz="1900" b="1" dirty="0"/>
              <a:t> </a:t>
            </a:r>
            <a:r>
              <a:rPr lang="en-US" sz="1900" dirty="0"/>
              <a:t>Local elected officials and the public receive from city staff a proposed approach or plan for achieving emergency emissions reductions goals. After public deliberations, the council/mayor approve a set of actions for implementation. </a:t>
            </a:r>
          </a:p>
          <a:p>
            <a:pPr marL="285750" lvl="0" indent="-228600">
              <a:lnSpc>
                <a:spcPct val="90000"/>
              </a:lnSpc>
              <a:spcAft>
                <a:spcPts val="600"/>
              </a:spcAft>
              <a:buFont typeface="Arial" panose="020B0604020202020204" pitchFamily="34" charset="0"/>
              <a:buChar char="•"/>
            </a:pPr>
            <a:r>
              <a:rPr lang="en-US" sz="1900" b="1" i="1" dirty="0"/>
              <a:t>Disseminate.</a:t>
            </a:r>
            <a:r>
              <a:rPr lang="en-US" sz="1900" b="1" dirty="0"/>
              <a:t> </a:t>
            </a:r>
            <a:r>
              <a:rPr lang="en-US" sz="1900" dirty="0"/>
              <a:t>When local governments communicate with stakeholders and the public about proposed or adopted emergency climate actions, they explain that plans are not just about decarbonization, they’re about creating a better city for its residents. </a:t>
            </a:r>
          </a:p>
        </p:txBody>
      </p:sp>
      <p:sp>
        <p:nvSpPr>
          <p:cNvPr id="4" name="Slide Number Placeholder 3">
            <a:extLst>
              <a:ext uri="{FF2B5EF4-FFF2-40B4-BE49-F238E27FC236}">
                <a16:creationId xmlns:a16="http://schemas.microsoft.com/office/drawing/2014/main" id="{52F5215A-BFFA-9C44-B10C-91D76FF3082A}"/>
              </a:ext>
            </a:extLst>
          </p:cNvPr>
          <p:cNvSpPr>
            <a:spLocks noGrp="1"/>
          </p:cNvSpPr>
          <p:nvPr>
            <p:ph type="sldNum" sz="quarter" idx="12"/>
          </p:nvPr>
        </p:nvSpPr>
        <p:spPr>
          <a:xfrm>
            <a:off x="11704320" y="6455664"/>
            <a:ext cx="448056" cy="365125"/>
          </a:xfrm>
        </p:spPr>
        <p:txBody>
          <a:bodyPr vert="horz" lIns="91440" tIns="45720" rIns="91440" bIns="45720" rtlCol="0" anchor="ctr">
            <a:normAutofit/>
          </a:bodyPr>
          <a:lstStyle/>
          <a:p>
            <a:pPr>
              <a:spcAft>
                <a:spcPts val="600"/>
              </a:spcAft>
            </a:pPr>
            <a:fld id="{8D5790DC-C98B-8343-8D46-3A13395EB625}" type="slidenum">
              <a:rPr lang="en-US" sz="1100">
                <a:solidFill>
                  <a:schemeClr val="tx1">
                    <a:lumMod val="50000"/>
                    <a:lumOff val="50000"/>
                  </a:schemeClr>
                </a:solidFill>
              </a:rPr>
              <a:pPr>
                <a:spcAft>
                  <a:spcPts val="600"/>
                </a:spcAft>
              </a:pPr>
              <a:t>12</a:t>
            </a:fld>
            <a:endParaRPr lang="en-US" sz="1100">
              <a:solidFill>
                <a:schemeClr val="tx1">
                  <a:lumMod val="50000"/>
                  <a:lumOff val="50000"/>
                </a:schemeClr>
              </a:solidFill>
            </a:endParaRPr>
          </a:p>
        </p:txBody>
      </p:sp>
      <p:sp>
        <p:nvSpPr>
          <p:cNvPr id="6" name="TextBox 5">
            <a:extLst>
              <a:ext uri="{FF2B5EF4-FFF2-40B4-BE49-F238E27FC236}">
                <a16:creationId xmlns:a16="http://schemas.microsoft.com/office/drawing/2014/main" id="{5F8591EC-0CA7-5D4B-82BE-5A044057362F}"/>
              </a:ext>
            </a:extLst>
          </p:cNvPr>
          <p:cNvSpPr txBox="1"/>
          <p:nvPr/>
        </p:nvSpPr>
        <p:spPr>
          <a:xfrm>
            <a:off x="464278" y="2611321"/>
            <a:ext cx="3109260" cy="3570208"/>
          </a:xfrm>
          <a:prstGeom prst="rect">
            <a:avLst/>
          </a:prstGeom>
          <a:solidFill>
            <a:schemeClr val="accent1">
              <a:lumMod val="20000"/>
              <a:lumOff val="80000"/>
            </a:schemeClr>
          </a:solidFill>
        </p:spPr>
        <p:txBody>
          <a:bodyPr wrap="square" rtlCol="0">
            <a:spAutoFit/>
          </a:bodyPr>
          <a:lstStyle/>
          <a:p>
            <a:pPr>
              <a:spcAft>
                <a:spcPts val="600"/>
              </a:spcAft>
            </a:pPr>
            <a:r>
              <a:rPr lang="en-US" dirty="0"/>
              <a:t>Focused on 2 very different communities more than 8,000 miles apart: </a:t>
            </a:r>
          </a:p>
          <a:p>
            <a:pPr marL="285750" indent="-285750">
              <a:spcAft>
                <a:spcPts val="600"/>
              </a:spcAft>
              <a:buFont typeface="Arial" panose="020B0604020202020204" pitchFamily="34" charset="0"/>
              <a:buChar char="•"/>
            </a:pPr>
            <a:r>
              <a:rPr lang="en-US" b="1" dirty="0">
                <a:solidFill>
                  <a:srgbClr val="FF0000"/>
                </a:solidFill>
              </a:rPr>
              <a:t>Vancouver</a:t>
            </a:r>
            <a:r>
              <a:rPr lang="en-US" dirty="0"/>
              <a:t>, an affluent Canadian city of nearly 640,000 residents,</a:t>
            </a:r>
          </a:p>
          <a:p>
            <a:pPr marL="285750" indent="-285750">
              <a:spcAft>
                <a:spcPts val="600"/>
              </a:spcAft>
              <a:buFont typeface="Arial" panose="020B0604020202020204" pitchFamily="34" charset="0"/>
              <a:buChar char="•"/>
            </a:pPr>
            <a:r>
              <a:rPr lang="en-US" b="1" dirty="0">
                <a:solidFill>
                  <a:srgbClr val="FF0000"/>
                </a:solidFill>
              </a:rPr>
              <a:t>Mornington Peninsula Shire</a:t>
            </a:r>
            <a:r>
              <a:rPr lang="en-US" dirty="0"/>
              <a:t>, a popular Australian tourist destination near Melbourne with 164,000 residents living in 44 towns and villages.</a:t>
            </a:r>
          </a:p>
        </p:txBody>
      </p:sp>
    </p:spTree>
    <p:extLst>
      <p:ext uri="{BB962C8B-B14F-4D97-AF65-F5344CB8AC3E}">
        <p14:creationId xmlns:p14="http://schemas.microsoft.com/office/powerpoint/2010/main" val="4283900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9">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1">
            <a:extLst>
              <a:ext uri="{FF2B5EF4-FFF2-40B4-BE49-F238E27FC236}">
                <a16:creationId xmlns:a16="http://schemas.microsoft.com/office/drawing/2014/main" id="{3E4CBDBB-4FBD-4B9E-BD01-054A81D43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4" name="Picture 13">
            <a:extLst>
              <a:ext uri="{FF2B5EF4-FFF2-40B4-BE49-F238E27FC236}">
                <a16:creationId xmlns:a16="http://schemas.microsoft.com/office/drawing/2014/main" id="{B01A6F03-171F-40B2-8B2C-A061B89241F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25" name="Rectangle 15">
            <a:extLst>
              <a:ext uri="{FF2B5EF4-FFF2-40B4-BE49-F238E27FC236}">
                <a16:creationId xmlns:a16="http://schemas.microsoft.com/office/drawing/2014/main" id="{72C4834C-B602-4125-8264-BD0D55A58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17">
            <a:extLst>
              <a:ext uri="{FF2B5EF4-FFF2-40B4-BE49-F238E27FC236}">
                <a16:creationId xmlns:a16="http://schemas.microsoft.com/office/drawing/2014/main" id="{53172EE5-132F-4DD4-8855-4DBBD9C346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le 1">
            <a:extLst>
              <a:ext uri="{FF2B5EF4-FFF2-40B4-BE49-F238E27FC236}">
                <a16:creationId xmlns:a16="http://schemas.microsoft.com/office/drawing/2014/main" id="{3925F41A-93AD-3340-8C83-353C0070DB6C}"/>
              </a:ext>
            </a:extLst>
          </p:cNvPr>
          <p:cNvSpPr>
            <a:spLocks noGrp="1"/>
          </p:cNvSpPr>
          <p:nvPr>
            <p:ph type="title"/>
          </p:nvPr>
        </p:nvSpPr>
        <p:spPr>
          <a:xfrm>
            <a:off x="1998458" y="1019842"/>
            <a:ext cx="8188026" cy="2044650"/>
          </a:xfrm>
        </p:spPr>
        <p:txBody>
          <a:bodyPr vert="horz" lIns="91440" tIns="45720" rIns="91440" bIns="45720" rtlCol="0" anchor="b">
            <a:normAutofit/>
          </a:bodyPr>
          <a:lstStyle/>
          <a:p>
            <a:pPr algn="ctr"/>
            <a:r>
              <a:rPr lang="en-US" sz="4800" kern="1200" dirty="0">
                <a:solidFill>
                  <a:srgbClr val="FF0000"/>
                </a:solidFill>
                <a:latin typeface="+mj-lt"/>
                <a:ea typeface="+mj-ea"/>
                <a:cs typeface="+mj-cs"/>
              </a:rPr>
              <a:t>Conclusion: Beyond Advocacy</a:t>
            </a:r>
          </a:p>
        </p:txBody>
      </p:sp>
      <p:sp>
        <p:nvSpPr>
          <p:cNvPr id="3" name="Slide Number Placeholder 2">
            <a:extLst>
              <a:ext uri="{FF2B5EF4-FFF2-40B4-BE49-F238E27FC236}">
                <a16:creationId xmlns:a16="http://schemas.microsoft.com/office/drawing/2014/main" id="{11507122-FA7E-B043-85B4-4BA6D04E6EEE}"/>
              </a:ext>
            </a:extLst>
          </p:cNvPr>
          <p:cNvSpPr>
            <a:spLocks noGrp="1"/>
          </p:cNvSpPr>
          <p:nvPr>
            <p:ph type="sldNum" sz="quarter" idx="12"/>
          </p:nvPr>
        </p:nvSpPr>
        <p:spPr>
          <a:xfrm>
            <a:off x="11722608" y="18288"/>
            <a:ext cx="475488" cy="475488"/>
          </a:xfrm>
        </p:spPr>
        <p:txBody>
          <a:bodyPr vert="horz" lIns="91440" tIns="45720" rIns="91440" bIns="45720" rtlCol="0" anchor="ctr">
            <a:normAutofit/>
          </a:bodyPr>
          <a:lstStyle/>
          <a:p>
            <a:pPr algn="ctr">
              <a:spcAft>
                <a:spcPts val="600"/>
              </a:spcAft>
            </a:pPr>
            <a:fld id="{8D5790DC-C98B-8343-8D46-3A13395EB625}" type="slidenum">
              <a:rPr lang="en-US" sz="900">
                <a:solidFill>
                  <a:schemeClr val="tx1">
                    <a:alpha val="70000"/>
                  </a:schemeClr>
                </a:solidFill>
              </a:rPr>
              <a:pPr algn="ctr">
                <a:spcAft>
                  <a:spcPts val="600"/>
                </a:spcAft>
              </a:pPr>
              <a:t>13</a:t>
            </a:fld>
            <a:endParaRPr lang="en-US" sz="900">
              <a:solidFill>
                <a:schemeClr val="tx1">
                  <a:alpha val="70000"/>
                </a:schemeClr>
              </a:solidFill>
            </a:endParaRPr>
          </a:p>
        </p:txBody>
      </p:sp>
      <p:sp>
        <p:nvSpPr>
          <p:cNvPr id="5" name="TextBox 4">
            <a:extLst>
              <a:ext uri="{FF2B5EF4-FFF2-40B4-BE49-F238E27FC236}">
                <a16:creationId xmlns:a16="http://schemas.microsoft.com/office/drawing/2014/main" id="{6D297F71-6C32-A845-B76D-34D9E4346EAF}"/>
              </a:ext>
            </a:extLst>
          </p:cNvPr>
          <p:cNvSpPr txBox="1"/>
          <p:nvPr/>
        </p:nvSpPr>
        <p:spPr>
          <a:xfrm>
            <a:off x="1993641" y="3519236"/>
            <a:ext cx="8192843" cy="2057046"/>
          </a:xfrm>
          <a:prstGeom prst="rect">
            <a:avLst/>
          </a:prstGeom>
        </p:spPr>
        <p:txBody>
          <a:bodyPr vert="horz" lIns="91440" tIns="45720" rIns="91440" bIns="45720" rtlCol="0" anchor="t">
            <a:normAutofit/>
          </a:bodyPr>
          <a:lstStyle/>
          <a:p>
            <a:pPr algn="ctr">
              <a:lnSpc>
                <a:spcPct val="90000"/>
              </a:lnSpc>
              <a:spcAft>
                <a:spcPts val="600"/>
              </a:spcAft>
            </a:pPr>
            <a:r>
              <a:rPr lang="en-US" sz="2400" b="1" dirty="0"/>
              <a:t>In their use of the climate-emergency strategies and other approaches, these communities serve as beacons of urban decarbonization that illuminate pathways out of climate disaster and toward a better urban future</a:t>
            </a:r>
          </a:p>
        </p:txBody>
      </p:sp>
    </p:spTree>
    <p:extLst>
      <p:ext uri="{BB962C8B-B14F-4D97-AF65-F5344CB8AC3E}">
        <p14:creationId xmlns:p14="http://schemas.microsoft.com/office/powerpoint/2010/main" val="2362655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6" name="Picture 25">
            <a:extLst>
              <a:ext uri="{FF2B5EF4-FFF2-40B4-BE49-F238E27FC236}">
                <a16:creationId xmlns:a16="http://schemas.microsoft.com/office/drawing/2014/main" id="{99E52A7D-F6E5-47E2-B9F6-B7C23BDD0804}"/>
              </a:ext>
            </a:extLst>
          </p:cNvPr>
          <p:cNvPicPr>
            <a:picLocks noChangeAspect="1"/>
          </p:cNvPicPr>
          <p:nvPr/>
        </p:nvPicPr>
        <p:blipFill rotWithShape="1">
          <a:blip r:embed="rId2">
            <a:alphaModFix amt="35000"/>
          </a:blip>
          <a:srcRect t="668" r="1" b="15093"/>
          <a:stretch/>
        </p:blipFill>
        <p:spPr>
          <a:xfrm>
            <a:off x="-4243" y="10"/>
            <a:ext cx="12196243" cy="6857990"/>
          </a:xfrm>
          <a:prstGeom prst="rect">
            <a:avLst/>
          </a:prstGeom>
        </p:spPr>
      </p:pic>
      <p:sp>
        <p:nvSpPr>
          <p:cNvPr id="2" name="Title 1">
            <a:extLst>
              <a:ext uri="{FF2B5EF4-FFF2-40B4-BE49-F238E27FC236}">
                <a16:creationId xmlns:a16="http://schemas.microsoft.com/office/drawing/2014/main" id="{75C8BC23-5A6B-AF48-8A01-C84774ACF791}"/>
              </a:ext>
            </a:extLst>
          </p:cNvPr>
          <p:cNvSpPr>
            <a:spLocks noGrp="1"/>
          </p:cNvSpPr>
          <p:nvPr>
            <p:ph type="title"/>
          </p:nvPr>
        </p:nvSpPr>
        <p:spPr>
          <a:xfrm>
            <a:off x="643467" y="321734"/>
            <a:ext cx="10905066" cy="1135737"/>
          </a:xfrm>
        </p:spPr>
        <p:txBody>
          <a:bodyPr>
            <a:normAutofit/>
          </a:bodyPr>
          <a:lstStyle/>
          <a:p>
            <a:r>
              <a:rPr lang="en-US" sz="3600"/>
              <a:t>Gratitude in Solidarity</a:t>
            </a:r>
          </a:p>
        </p:txBody>
      </p:sp>
      <p:sp>
        <p:nvSpPr>
          <p:cNvPr id="32" name="Rectangle 31">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Isosceles Triangle 33">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Isosceles Triangle 35">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24023C6A-43DF-F640-B8EA-91BCBF631E77}"/>
              </a:ext>
            </a:extLst>
          </p:cNvPr>
          <p:cNvSpPr>
            <a:spLocks noGrp="1"/>
          </p:cNvSpPr>
          <p:nvPr>
            <p:ph type="sldNum" sz="quarter" idx="12"/>
          </p:nvPr>
        </p:nvSpPr>
        <p:spPr>
          <a:xfrm>
            <a:off x="8805333" y="6356350"/>
            <a:ext cx="2743200" cy="365125"/>
          </a:xfrm>
        </p:spPr>
        <p:txBody>
          <a:bodyPr>
            <a:normAutofit/>
          </a:bodyPr>
          <a:lstStyle/>
          <a:p>
            <a:pPr>
              <a:spcAft>
                <a:spcPts val="600"/>
              </a:spcAft>
            </a:pPr>
            <a:fld id="{8D5790DC-C98B-8343-8D46-3A13395EB625}" type="slidenum">
              <a:rPr lang="en-US">
                <a:solidFill>
                  <a:srgbClr val="FFFFFF"/>
                </a:solidFill>
              </a:rPr>
              <a:pPr>
                <a:spcAft>
                  <a:spcPts val="600"/>
                </a:spcAft>
              </a:pPr>
              <a:t>2</a:t>
            </a:fld>
            <a:endParaRPr lang="en-US">
              <a:solidFill>
                <a:srgbClr val="FFFFFF"/>
              </a:solidFill>
            </a:endParaRPr>
          </a:p>
        </p:txBody>
      </p:sp>
      <p:graphicFrame>
        <p:nvGraphicFramePr>
          <p:cNvPr id="5" name="Content Placeholder 2">
            <a:extLst>
              <a:ext uri="{FF2B5EF4-FFF2-40B4-BE49-F238E27FC236}">
                <a16:creationId xmlns:a16="http://schemas.microsoft.com/office/drawing/2014/main" id="{D9CD5D0B-5ABF-4AE4-BD41-407A7B7C063A}"/>
              </a:ext>
            </a:extLst>
          </p:cNvPr>
          <p:cNvGraphicFramePr>
            <a:graphicFrameLocks noGrp="1"/>
          </p:cNvGraphicFramePr>
          <p:nvPr>
            <p:ph idx="1"/>
            <p:extLst>
              <p:ext uri="{D42A27DB-BD31-4B8C-83A1-F6EECF244321}">
                <p14:modId xmlns:p14="http://schemas.microsoft.com/office/powerpoint/2010/main" val="2531774974"/>
              </p:ext>
            </p:extLst>
          </p:nvPr>
        </p:nvGraphicFramePr>
        <p:xfrm>
          <a:off x="643467" y="1782981"/>
          <a:ext cx="10905066" cy="43939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9E167581-6F03-3246-8B32-94D952E624CD}"/>
              </a:ext>
            </a:extLst>
          </p:cNvPr>
          <p:cNvSpPr txBox="1"/>
          <p:nvPr/>
        </p:nvSpPr>
        <p:spPr>
          <a:xfrm>
            <a:off x="6093878" y="5712659"/>
            <a:ext cx="3765262" cy="369332"/>
          </a:xfrm>
          <a:prstGeom prst="rect">
            <a:avLst/>
          </a:prstGeom>
          <a:solidFill>
            <a:schemeClr val="accent2">
              <a:lumMod val="75000"/>
            </a:schemeClr>
          </a:solidFill>
        </p:spPr>
        <p:txBody>
          <a:bodyPr wrap="none" rtlCol="0">
            <a:spAutoFit/>
          </a:bodyPr>
          <a:lstStyle/>
          <a:p>
            <a:r>
              <a:rPr lang="en-US" dirty="0"/>
              <a:t>Publication of </a:t>
            </a:r>
            <a:r>
              <a:rPr lang="en-US" i="1" dirty="0"/>
              <a:t>Life After Carbon </a:t>
            </a:r>
            <a:r>
              <a:rPr lang="en-US" dirty="0"/>
              <a:t>(2019)</a:t>
            </a:r>
          </a:p>
        </p:txBody>
      </p:sp>
      <p:cxnSp>
        <p:nvCxnSpPr>
          <p:cNvPr id="9" name="Straight Arrow Connector 8">
            <a:extLst>
              <a:ext uri="{FF2B5EF4-FFF2-40B4-BE49-F238E27FC236}">
                <a16:creationId xmlns:a16="http://schemas.microsoft.com/office/drawing/2014/main" id="{B8E5A3A2-76AD-5C46-AEF8-3AB0EAC14326}"/>
              </a:ext>
            </a:extLst>
          </p:cNvPr>
          <p:cNvCxnSpPr/>
          <p:nvPr/>
        </p:nvCxnSpPr>
        <p:spPr>
          <a:xfrm flipV="1">
            <a:off x="7976509" y="4953000"/>
            <a:ext cx="0" cy="759659"/>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37477210"/>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 name="Rectangle 1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 name="Rectangle 2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2AF1B8-926A-354E-A235-DA3233FE6B58}"/>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Why Look at Climate Emergency Declarations? </a:t>
            </a:r>
          </a:p>
        </p:txBody>
      </p:sp>
      <p:sp>
        <p:nvSpPr>
          <p:cNvPr id="3" name="Content Placeholder 2">
            <a:extLst>
              <a:ext uri="{FF2B5EF4-FFF2-40B4-BE49-F238E27FC236}">
                <a16:creationId xmlns:a16="http://schemas.microsoft.com/office/drawing/2014/main" id="{E9AE73A2-E048-364B-A028-1A2FA47D16A7}"/>
              </a:ext>
            </a:extLst>
          </p:cNvPr>
          <p:cNvSpPr>
            <a:spLocks noGrp="1"/>
          </p:cNvSpPr>
          <p:nvPr>
            <p:ph idx="1"/>
          </p:nvPr>
        </p:nvSpPr>
        <p:spPr>
          <a:xfrm>
            <a:off x="4810259" y="649480"/>
            <a:ext cx="6555347" cy="5546047"/>
          </a:xfrm>
        </p:spPr>
        <p:txBody>
          <a:bodyPr anchor="ctr">
            <a:normAutofit/>
          </a:bodyPr>
          <a:lstStyle/>
          <a:p>
            <a:r>
              <a:rPr lang="en-US" sz="3200" dirty="0"/>
              <a:t>1,750 communities worldwide adopt CE declarations</a:t>
            </a:r>
          </a:p>
          <a:p>
            <a:r>
              <a:rPr lang="en-US" sz="3200" dirty="0"/>
              <a:t>What difference does this make for GHG reduction?</a:t>
            </a:r>
          </a:p>
          <a:p>
            <a:r>
              <a:rPr lang="en-US" sz="3200" dirty="0"/>
              <a:t>Advocacy for “higher level” government action</a:t>
            </a:r>
          </a:p>
          <a:p>
            <a:r>
              <a:rPr lang="en-US" sz="3200" dirty="0"/>
              <a:t>Is there more? </a:t>
            </a:r>
          </a:p>
          <a:p>
            <a:endParaRPr lang="en-US" sz="3200" dirty="0"/>
          </a:p>
          <a:p>
            <a:pPr marL="0" indent="0">
              <a:buNone/>
            </a:pPr>
            <a:endParaRPr lang="en-US" sz="3200" dirty="0"/>
          </a:p>
        </p:txBody>
      </p:sp>
      <p:sp>
        <p:nvSpPr>
          <p:cNvPr id="4" name="Slide Number Placeholder 3">
            <a:extLst>
              <a:ext uri="{FF2B5EF4-FFF2-40B4-BE49-F238E27FC236}">
                <a16:creationId xmlns:a16="http://schemas.microsoft.com/office/drawing/2014/main" id="{F5746EF8-624E-674D-8077-D4BAC934A6B4}"/>
              </a:ext>
            </a:extLst>
          </p:cNvPr>
          <p:cNvSpPr>
            <a:spLocks noGrp="1"/>
          </p:cNvSpPr>
          <p:nvPr>
            <p:ph type="sldNum" sz="quarter" idx="12"/>
          </p:nvPr>
        </p:nvSpPr>
        <p:spPr>
          <a:xfrm>
            <a:off x="11704320" y="6455664"/>
            <a:ext cx="448056" cy="365125"/>
          </a:xfrm>
        </p:spPr>
        <p:txBody>
          <a:bodyPr>
            <a:normAutofit/>
          </a:bodyPr>
          <a:lstStyle/>
          <a:p>
            <a:pPr>
              <a:spcAft>
                <a:spcPts val="600"/>
              </a:spcAft>
            </a:pPr>
            <a:fld id="{8D5790DC-C98B-8343-8D46-3A13395EB625}" type="slidenum">
              <a:rPr lang="en-US" sz="1100">
                <a:solidFill>
                  <a:schemeClr val="tx1">
                    <a:lumMod val="50000"/>
                    <a:lumOff val="50000"/>
                  </a:schemeClr>
                </a:solidFill>
              </a:rPr>
              <a:pPr>
                <a:spcAft>
                  <a:spcPts val="600"/>
                </a:spcAft>
              </a:pPr>
              <a:t>3</a:t>
            </a:fld>
            <a:endParaRPr lang="en-US" sz="1100">
              <a:solidFill>
                <a:schemeClr val="tx1">
                  <a:lumMod val="50000"/>
                  <a:lumOff val="50000"/>
                </a:schemeClr>
              </a:solidFill>
            </a:endParaRPr>
          </a:p>
        </p:txBody>
      </p:sp>
      <p:sp>
        <p:nvSpPr>
          <p:cNvPr id="5" name="TextBox 4">
            <a:extLst>
              <a:ext uri="{FF2B5EF4-FFF2-40B4-BE49-F238E27FC236}">
                <a16:creationId xmlns:a16="http://schemas.microsoft.com/office/drawing/2014/main" id="{51531567-7EA6-7A49-B81B-927E1598D6FB}"/>
              </a:ext>
            </a:extLst>
          </p:cNvPr>
          <p:cNvSpPr txBox="1"/>
          <p:nvPr/>
        </p:nvSpPr>
        <p:spPr>
          <a:xfrm>
            <a:off x="4974771" y="5170714"/>
            <a:ext cx="6117772" cy="646331"/>
          </a:xfrm>
          <a:prstGeom prst="rect">
            <a:avLst/>
          </a:prstGeom>
          <a:solidFill>
            <a:schemeClr val="accent1"/>
          </a:solidFill>
        </p:spPr>
        <p:txBody>
          <a:bodyPr wrap="square" rtlCol="0">
            <a:spAutoFit/>
          </a:bodyPr>
          <a:lstStyle/>
          <a:p>
            <a:pPr fontAlgn="base"/>
            <a:r>
              <a:rPr lang="en-US" b="1" i="1" dirty="0">
                <a:solidFill>
                  <a:schemeClr val="bg1"/>
                </a:solidFill>
              </a:rPr>
              <a:t>Facing hard truths is how you create transformative change.</a:t>
            </a:r>
            <a:endParaRPr lang="en-US" b="1" dirty="0">
              <a:solidFill>
                <a:schemeClr val="bg1"/>
              </a:solidFill>
            </a:endParaRPr>
          </a:p>
          <a:p>
            <a:r>
              <a:rPr lang="en-US" b="1" dirty="0">
                <a:solidFill>
                  <a:schemeClr val="bg1"/>
                </a:solidFill>
              </a:rPr>
              <a:t>--Margaret Klein </a:t>
            </a:r>
            <a:r>
              <a:rPr lang="en-US" b="1" dirty="0" err="1">
                <a:solidFill>
                  <a:schemeClr val="bg1"/>
                </a:solidFill>
              </a:rPr>
              <a:t>Salamon</a:t>
            </a:r>
            <a:r>
              <a:rPr lang="en-US" b="1" dirty="0">
                <a:solidFill>
                  <a:schemeClr val="bg1"/>
                </a:solidFill>
              </a:rPr>
              <a:t>, founder of Climate Mobilization </a:t>
            </a:r>
          </a:p>
        </p:txBody>
      </p:sp>
    </p:spTree>
    <p:extLst>
      <p:ext uri="{BB962C8B-B14F-4D97-AF65-F5344CB8AC3E}">
        <p14:creationId xmlns:p14="http://schemas.microsoft.com/office/powerpoint/2010/main" val="2534419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4E2F4301-67CA-304E-AB9E-85E2AEF257DD}"/>
              </a:ext>
            </a:extLst>
          </p:cNvPr>
          <p:cNvSpPr>
            <a:spLocks noGrp="1"/>
          </p:cNvSpPr>
          <p:nvPr>
            <p:ph type="title"/>
          </p:nvPr>
        </p:nvSpPr>
        <p:spPr>
          <a:xfrm>
            <a:off x="1047280" y="759805"/>
            <a:ext cx="10306520" cy="1325563"/>
          </a:xfrm>
        </p:spPr>
        <p:txBody>
          <a:bodyPr>
            <a:normAutofit/>
          </a:bodyPr>
          <a:lstStyle/>
          <a:p>
            <a:r>
              <a:rPr lang="en-US" sz="4000" dirty="0">
                <a:solidFill>
                  <a:srgbClr val="FFFFFF"/>
                </a:solidFill>
              </a:rPr>
              <a:t>What We Found: A higher level of ambition &amp; change</a:t>
            </a:r>
          </a:p>
        </p:txBody>
      </p:sp>
      <p:sp>
        <p:nvSpPr>
          <p:cNvPr id="3" name="Content Placeholder 2">
            <a:extLst>
              <a:ext uri="{FF2B5EF4-FFF2-40B4-BE49-F238E27FC236}">
                <a16:creationId xmlns:a16="http://schemas.microsoft.com/office/drawing/2014/main" id="{229FCE34-2D7F-5642-BB46-092387553F6F}"/>
              </a:ext>
            </a:extLst>
          </p:cNvPr>
          <p:cNvSpPr>
            <a:spLocks noGrp="1"/>
          </p:cNvSpPr>
          <p:nvPr>
            <p:ph idx="1"/>
          </p:nvPr>
        </p:nvSpPr>
        <p:spPr>
          <a:xfrm>
            <a:off x="1424904" y="2494450"/>
            <a:ext cx="5269810" cy="3563159"/>
          </a:xfrm>
        </p:spPr>
        <p:txBody>
          <a:bodyPr>
            <a:normAutofit/>
          </a:bodyPr>
          <a:lstStyle/>
          <a:p>
            <a:r>
              <a:rPr lang="en-US" sz="2200" dirty="0"/>
              <a:t>Small % of communities used CE declarations to launch CE planning processes</a:t>
            </a:r>
          </a:p>
          <a:p>
            <a:r>
              <a:rPr lang="en-US" sz="2200" dirty="0"/>
              <a:t>We identified 15 communities (11 CNCA cities) that developed interesting CE action plans</a:t>
            </a:r>
          </a:p>
          <a:p>
            <a:r>
              <a:rPr lang="en-US" sz="2200" b="1" dirty="0"/>
              <a:t>Some new ideas/strategies and existing ideas/strategies that have gained new emphasis/traction in communities</a:t>
            </a:r>
            <a:endParaRPr lang="en-US" sz="2200" dirty="0"/>
          </a:p>
          <a:p>
            <a:endParaRPr lang="en-US" sz="2200" dirty="0"/>
          </a:p>
          <a:p>
            <a:endParaRPr lang="en-US" sz="2200" dirty="0"/>
          </a:p>
        </p:txBody>
      </p:sp>
      <p:graphicFrame>
        <p:nvGraphicFramePr>
          <p:cNvPr id="4" name="Content Placeholder 4">
            <a:extLst>
              <a:ext uri="{FF2B5EF4-FFF2-40B4-BE49-F238E27FC236}">
                <a16:creationId xmlns:a16="http://schemas.microsoft.com/office/drawing/2014/main" id="{AC203F61-4AE6-F043-AB4F-6542BBB0594B}"/>
              </a:ext>
            </a:extLst>
          </p:cNvPr>
          <p:cNvGraphicFramePr>
            <a:graphicFrameLocks/>
          </p:cNvGraphicFramePr>
          <p:nvPr>
            <p:extLst>
              <p:ext uri="{D42A27DB-BD31-4B8C-83A1-F6EECF244321}">
                <p14:modId xmlns:p14="http://schemas.microsoft.com/office/powerpoint/2010/main" val="1082369752"/>
              </p:ext>
            </p:extLst>
          </p:nvPr>
        </p:nvGraphicFramePr>
        <p:xfrm>
          <a:off x="7300255" y="2400009"/>
          <a:ext cx="4053545" cy="3657600"/>
        </p:xfrm>
        <a:graphic>
          <a:graphicData uri="http://schemas.openxmlformats.org/drawingml/2006/table">
            <a:tbl>
              <a:tblPr>
                <a:tableStyleId>{5C22544A-7EE6-4342-B048-85BDC9FD1C3A}</a:tableStyleId>
              </a:tblPr>
              <a:tblGrid>
                <a:gridCol w="4053545">
                  <a:extLst>
                    <a:ext uri="{9D8B030D-6E8A-4147-A177-3AD203B41FA5}">
                      <a16:colId xmlns:a16="http://schemas.microsoft.com/office/drawing/2014/main" val="2990283062"/>
                    </a:ext>
                  </a:extLst>
                </a:gridCol>
              </a:tblGrid>
              <a:tr h="3552929">
                <a:tc>
                  <a:txBody>
                    <a:bodyPr/>
                    <a:lstStyle/>
                    <a:p>
                      <a:pPr marL="342900" marR="0" lvl="0" indent="-342900" algn="l" fontAlgn="base">
                        <a:spcBef>
                          <a:spcPts val="0"/>
                        </a:spcBef>
                        <a:spcAft>
                          <a:spcPts val="0"/>
                        </a:spcAft>
                        <a:buClr>
                          <a:srgbClr val="000000"/>
                        </a:buClr>
                        <a:buFont typeface="Symbol" pitchFamily="2" charset="2"/>
                        <a:buChar char=""/>
                      </a:pPr>
                      <a:r>
                        <a:rPr lang="en-US" sz="1600" dirty="0">
                          <a:effectLst/>
                        </a:rPr>
                        <a:t>Barcelona, Spain</a:t>
                      </a:r>
                    </a:p>
                    <a:p>
                      <a:pPr marL="342900" marR="0" lvl="0" indent="-342900" algn="l" fontAlgn="base">
                        <a:spcBef>
                          <a:spcPts val="0"/>
                        </a:spcBef>
                        <a:spcAft>
                          <a:spcPts val="0"/>
                        </a:spcAft>
                        <a:buClr>
                          <a:srgbClr val="000000"/>
                        </a:buClr>
                        <a:buFont typeface="Symbol" pitchFamily="2" charset="2"/>
                        <a:buChar char=""/>
                      </a:pPr>
                      <a:r>
                        <a:rPr lang="en-US" sz="1600" dirty="0">
                          <a:effectLst/>
                        </a:rPr>
                        <a:t>Bristol, UK</a:t>
                      </a:r>
                    </a:p>
                    <a:p>
                      <a:pPr marL="342900" marR="0" lvl="0" indent="-342900" algn="l" fontAlgn="base">
                        <a:spcBef>
                          <a:spcPts val="0"/>
                        </a:spcBef>
                        <a:spcAft>
                          <a:spcPts val="0"/>
                        </a:spcAft>
                        <a:buClr>
                          <a:srgbClr val="000000"/>
                        </a:buClr>
                        <a:buFont typeface="Symbol" pitchFamily="2" charset="2"/>
                        <a:buChar char=""/>
                      </a:pPr>
                      <a:r>
                        <a:rPr lang="en-US" sz="1600" dirty="0">
                          <a:effectLst/>
                        </a:rPr>
                        <a:t>Copenhagen, Denmark</a:t>
                      </a:r>
                    </a:p>
                    <a:p>
                      <a:pPr marL="342900" marR="0" lvl="0" indent="-342900" algn="l" fontAlgn="base">
                        <a:spcBef>
                          <a:spcPts val="0"/>
                        </a:spcBef>
                        <a:spcAft>
                          <a:spcPts val="0"/>
                        </a:spcAft>
                        <a:buClr>
                          <a:srgbClr val="000000"/>
                        </a:buClr>
                        <a:buFont typeface="Symbol" pitchFamily="2" charset="2"/>
                        <a:buChar char=""/>
                      </a:pPr>
                      <a:r>
                        <a:rPr lang="en-US" sz="1600" dirty="0">
                          <a:effectLst/>
                        </a:rPr>
                        <a:t>Glasgow, UK</a:t>
                      </a:r>
                    </a:p>
                    <a:p>
                      <a:pPr marL="342900" marR="0" lvl="0" indent="-342900" algn="l" fontAlgn="base">
                        <a:spcBef>
                          <a:spcPts val="0"/>
                        </a:spcBef>
                        <a:spcAft>
                          <a:spcPts val="0"/>
                        </a:spcAft>
                        <a:buClr>
                          <a:srgbClr val="000000"/>
                        </a:buClr>
                        <a:buFont typeface="Symbol" pitchFamily="2" charset="2"/>
                        <a:buChar char=""/>
                      </a:pPr>
                      <a:r>
                        <a:rPr lang="en-US" sz="1600" dirty="0">
                          <a:effectLst/>
                        </a:rPr>
                        <a:t>Iowa City, USA</a:t>
                      </a:r>
                    </a:p>
                    <a:p>
                      <a:pPr marL="342900" marR="0" lvl="0" indent="-342900" algn="l" fontAlgn="base">
                        <a:spcBef>
                          <a:spcPts val="0"/>
                        </a:spcBef>
                        <a:spcAft>
                          <a:spcPts val="0"/>
                        </a:spcAft>
                        <a:buClr>
                          <a:srgbClr val="000000"/>
                        </a:buClr>
                        <a:buFont typeface="Symbol" pitchFamily="2" charset="2"/>
                        <a:buChar char=""/>
                      </a:pPr>
                      <a:r>
                        <a:rPr lang="en-US" sz="1600" dirty="0">
                          <a:effectLst/>
                        </a:rPr>
                        <a:t>London, UK</a:t>
                      </a:r>
                    </a:p>
                    <a:p>
                      <a:pPr marL="342900" marR="0" lvl="0" indent="-342900" algn="l" fontAlgn="base">
                        <a:spcBef>
                          <a:spcPts val="0"/>
                        </a:spcBef>
                        <a:spcAft>
                          <a:spcPts val="0"/>
                        </a:spcAft>
                        <a:buClr>
                          <a:srgbClr val="000000"/>
                        </a:buClr>
                        <a:buFont typeface="Symbol" pitchFamily="2" charset="2"/>
                        <a:buChar char=""/>
                      </a:pPr>
                      <a:r>
                        <a:rPr lang="en-US" sz="1600" dirty="0">
                          <a:effectLst/>
                        </a:rPr>
                        <a:t>Melbourne, Australia</a:t>
                      </a:r>
                    </a:p>
                    <a:p>
                      <a:pPr marL="342900" marR="0" lvl="0" indent="-342900" algn="l" fontAlgn="base">
                        <a:spcBef>
                          <a:spcPts val="0"/>
                        </a:spcBef>
                        <a:spcAft>
                          <a:spcPts val="0"/>
                        </a:spcAft>
                        <a:buClr>
                          <a:srgbClr val="000000"/>
                        </a:buClr>
                        <a:buFont typeface="Symbol" pitchFamily="2" charset="2"/>
                        <a:buChar char=""/>
                      </a:pPr>
                      <a:r>
                        <a:rPr lang="en-US" sz="1600" dirty="0">
                          <a:effectLst/>
                        </a:rPr>
                        <a:t>Mornington Peninsula Shire, Australia</a:t>
                      </a:r>
                    </a:p>
                    <a:p>
                      <a:pPr marL="342900" marR="0" lvl="0" indent="-342900" algn="l" fontAlgn="base">
                        <a:spcBef>
                          <a:spcPts val="0"/>
                        </a:spcBef>
                        <a:spcAft>
                          <a:spcPts val="0"/>
                        </a:spcAft>
                        <a:buClr>
                          <a:srgbClr val="000000"/>
                        </a:buClr>
                        <a:buFont typeface="Symbol" pitchFamily="2" charset="2"/>
                        <a:buChar char=""/>
                      </a:pPr>
                      <a:r>
                        <a:rPr lang="en-US" sz="1600" dirty="0">
                          <a:effectLst/>
                        </a:rPr>
                        <a:t>Oslo, Norway</a:t>
                      </a:r>
                    </a:p>
                    <a:p>
                      <a:pPr marL="342900" marR="0" lvl="0" indent="-342900" algn="l" fontAlgn="base">
                        <a:spcBef>
                          <a:spcPts val="0"/>
                        </a:spcBef>
                        <a:spcAft>
                          <a:spcPts val="0"/>
                        </a:spcAft>
                        <a:buClr>
                          <a:srgbClr val="000000"/>
                        </a:buClr>
                        <a:buFont typeface="Symbol" pitchFamily="2" charset="2"/>
                        <a:buChar char=""/>
                      </a:pPr>
                      <a:r>
                        <a:rPr lang="en-US" sz="1600" dirty="0">
                          <a:effectLst/>
                        </a:rPr>
                        <a:t>Portland (Oregon), USA </a:t>
                      </a:r>
                    </a:p>
                    <a:p>
                      <a:pPr marL="342900" marR="0" lvl="0" indent="-342900" algn="l" fontAlgn="base">
                        <a:spcBef>
                          <a:spcPts val="0"/>
                        </a:spcBef>
                        <a:spcAft>
                          <a:spcPts val="0"/>
                        </a:spcAft>
                        <a:buClr>
                          <a:srgbClr val="000000"/>
                        </a:buClr>
                        <a:buFont typeface="Symbol" pitchFamily="2" charset="2"/>
                        <a:buChar char=""/>
                      </a:pPr>
                      <a:r>
                        <a:rPr lang="en-US" sz="1600" dirty="0">
                          <a:effectLst/>
                        </a:rPr>
                        <a:t>San Francisco, USA</a:t>
                      </a:r>
                    </a:p>
                    <a:p>
                      <a:pPr marL="342900" marR="0" lvl="0" indent="-342900" algn="l" fontAlgn="base">
                        <a:spcBef>
                          <a:spcPts val="0"/>
                        </a:spcBef>
                        <a:spcAft>
                          <a:spcPts val="0"/>
                        </a:spcAft>
                        <a:buClr>
                          <a:srgbClr val="000000"/>
                        </a:buClr>
                        <a:buFont typeface="Symbol" pitchFamily="2" charset="2"/>
                        <a:buChar char=""/>
                      </a:pPr>
                      <a:r>
                        <a:rPr lang="en-US" sz="1600" dirty="0">
                          <a:effectLst/>
                        </a:rPr>
                        <a:t>Stockholm, Sweden</a:t>
                      </a:r>
                    </a:p>
                    <a:p>
                      <a:pPr marL="342900" marR="0" lvl="0" indent="-342900" algn="l" fontAlgn="base">
                        <a:spcBef>
                          <a:spcPts val="0"/>
                        </a:spcBef>
                        <a:spcAft>
                          <a:spcPts val="0"/>
                        </a:spcAft>
                        <a:buClr>
                          <a:srgbClr val="000000"/>
                        </a:buClr>
                        <a:buFont typeface="Symbol" pitchFamily="2" charset="2"/>
                        <a:buChar char=""/>
                      </a:pPr>
                      <a:r>
                        <a:rPr lang="en-US" sz="1600" dirty="0">
                          <a:effectLst/>
                        </a:rPr>
                        <a:t>Sydney, Australia</a:t>
                      </a:r>
                    </a:p>
                    <a:p>
                      <a:pPr marL="342900" marR="0" lvl="0" indent="-342900" algn="l" fontAlgn="base">
                        <a:spcBef>
                          <a:spcPts val="0"/>
                        </a:spcBef>
                        <a:spcAft>
                          <a:spcPts val="0"/>
                        </a:spcAft>
                        <a:buClr>
                          <a:srgbClr val="000000"/>
                        </a:buClr>
                        <a:buFont typeface="Symbol" pitchFamily="2" charset="2"/>
                        <a:buChar char=""/>
                      </a:pPr>
                      <a:r>
                        <a:rPr lang="en-US" sz="1600" dirty="0">
                          <a:effectLst/>
                        </a:rPr>
                        <a:t>Toronto, Canada</a:t>
                      </a:r>
                    </a:p>
                    <a:p>
                      <a:pPr marL="342900" marR="0" lvl="0" indent="-342900" algn="l" fontAlgn="base">
                        <a:spcBef>
                          <a:spcPts val="0"/>
                        </a:spcBef>
                        <a:spcAft>
                          <a:spcPts val="0"/>
                        </a:spcAft>
                        <a:buClr>
                          <a:srgbClr val="000000"/>
                        </a:buClr>
                        <a:buFont typeface="Symbol" pitchFamily="2" charset="2"/>
                        <a:buChar char=""/>
                      </a:pPr>
                      <a:r>
                        <a:rPr lang="en-US" sz="1600" dirty="0">
                          <a:solidFill>
                            <a:srgbClr val="000000"/>
                          </a:solidFill>
                          <a:effectLst/>
                          <a:latin typeface="Gill Sans" panose="020B0502020104020203" pitchFamily="34" charset="-79"/>
                          <a:ea typeface="Times New Roman" panose="02020603050405020304" pitchFamily="18" charset="0"/>
                          <a:cs typeface="Big Caslon Medium" panose="02000603090000020003" pitchFamily="2" charset="-79"/>
                        </a:rPr>
                        <a:t>Vancouver, Canada</a:t>
                      </a:r>
                    </a:p>
                  </a:txBody>
                  <a:tcPr marL="88118" marR="88118" marT="0" marB="0"/>
                </a:tc>
                <a:extLst>
                  <a:ext uri="{0D108BD9-81ED-4DB2-BD59-A6C34878D82A}">
                    <a16:rowId xmlns:a16="http://schemas.microsoft.com/office/drawing/2014/main" val="3184458264"/>
                  </a:ext>
                </a:extLst>
              </a:tr>
            </a:tbl>
          </a:graphicData>
        </a:graphic>
      </p:graphicFrame>
      <p:sp>
        <p:nvSpPr>
          <p:cNvPr id="5" name="Slide Number Placeholder 4">
            <a:extLst>
              <a:ext uri="{FF2B5EF4-FFF2-40B4-BE49-F238E27FC236}">
                <a16:creationId xmlns:a16="http://schemas.microsoft.com/office/drawing/2014/main" id="{DB9F48D9-78C3-BD40-AA46-D366A86A6DFE}"/>
              </a:ext>
            </a:extLst>
          </p:cNvPr>
          <p:cNvSpPr>
            <a:spLocks noGrp="1"/>
          </p:cNvSpPr>
          <p:nvPr>
            <p:ph type="sldNum" sz="quarter" idx="12"/>
          </p:nvPr>
        </p:nvSpPr>
        <p:spPr/>
        <p:txBody>
          <a:bodyPr/>
          <a:lstStyle/>
          <a:p>
            <a:fld id="{8D5790DC-C98B-8343-8D46-3A13395EB625}" type="slidenum">
              <a:rPr lang="en-US" smtClean="0"/>
              <a:t>4</a:t>
            </a:fld>
            <a:endParaRPr lang="en-US"/>
          </a:p>
        </p:txBody>
      </p:sp>
    </p:spTree>
    <p:extLst>
      <p:ext uri="{BB962C8B-B14F-4D97-AF65-F5344CB8AC3E}">
        <p14:creationId xmlns:p14="http://schemas.microsoft.com/office/powerpoint/2010/main" val="4050662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97B41CB-6EB9-5B44-AF15-6C5EE6486859}"/>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Five Strategies in the Climate Emergency</a:t>
            </a:r>
          </a:p>
        </p:txBody>
      </p:sp>
      <p:sp>
        <p:nvSpPr>
          <p:cNvPr id="3" name="Content Placeholder 2">
            <a:extLst>
              <a:ext uri="{FF2B5EF4-FFF2-40B4-BE49-F238E27FC236}">
                <a16:creationId xmlns:a16="http://schemas.microsoft.com/office/drawing/2014/main" id="{C37469B2-8B35-1F40-BF85-1B6301B9DF9F}"/>
              </a:ext>
            </a:extLst>
          </p:cNvPr>
          <p:cNvSpPr>
            <a:spLocks noGrp="1"/>
          </p:cNvSpPr>
          <p:nvPr>
            <p:ph idx="1"/>
          </p:nvPr>
        </p:nvSpPr>
        <p:spPr>
          <a:xfrm>
            <a:off x="4810259" y="649480"/>
            <a:ext cx="6652398" cy="5546047"/>
          </a:xfrm>
        </p:spPr>
        <p:txBody>
          <a:bodyPr anchor="ctr">
            <a:normAutofit/>
          </a:bodyPr>
          <a:lstStyle/>
          <a:p>
            <a:pPr marL="0" lvl="0" indent="0" fontAlgn="base">
              <a:buNone/>
            </a:pPr>
            <a:r>
              <a:rPr lang="en-US" b="1" dirty="0"/>
              <a:t>1) Accelerating carbon-reduction targets</a:t>
            </a:r>
          </a:p>
          <a:p>
            <a:pPr marL="0" lvl="0" indent="0" fontAlgn="base">
              <a:buNone/>
            </a:pPr>
            <a:r>
              <a:rPr lang="en-US" b="1" dirty="0"/>
              <a:t>2) Expanding solutions for reducing local emissions</a:t>
            </a:r>
          </a:p>
          <a:p>
            <a:pPr marL="0" lvl="0" indent="0" fontAlgn="base">
              <a:buNone/>
            </a:pPr>
            <a:r>
              <a:rPr lang="en-US" b="1" dirty="0"/>
              <a:t>3) Tackling emissions produced outside local boundaries  </a:t>
            </a:r>
          </a:p>
          <a:p>
            <a:pPr marL="0" lvl="0" indent="0" fontAlgn="base">
              <a:buNone/>
            </a:pPr>
            <a:r>
              <a:rPr lang="en-US" b="1" dirty="0"/>
              <a:t>4) Drawing down carbon through natural means</a:t>
            </a:r>
          </a:p>
          <a:p>
            <a:pPr marL="0" lvl="0" indent="0" fontAlgn="base">
              <a:buNone/>
            </a:pPr>
            <a:r>
              <a:rPr lang="en-US" b="1" dirty="0"/>
              <a:t>5) Upgrading local government’s decarbonization capacities </a:t>
            </a:r>
          </a:p>
          <a:p>
            <a:pPr marL="0" indent="0">
              <a:buNone/>
            </a:pPr>
            <a:endParaRPr lang="en-US" b="1" dirty="0"/>
          </a:p>
        </p:txBody>
      </p:sp>
      <p:sp>
        <p:nvSpPr>
          <p:cNvPr id="4" name="Slide Number Placeholder 3">
            <a:extLst>
              <a:ext uri="{FF2B5EF4-FFF2-40B4-BE49-F238E27FC236}">
                <a16:creationId xmlns:a16="http://schemas.microsoft.com/office/drawing/2014/main" id="{968779BE-756F-D041-B343-9085897D43F2}"/>
              </a:ext>
            </a:extLst>
          </p:cNvPr>
          <p:cNvSpPr>
            <a:spLocks noGrp="1"/>
          </p:cNvSpPr>
          <p:nvPr>
            <p:ph type="sldNum" sz="quarter" idx="12"/>
          </p:nvPr>
        </p:nvSpPr>
        <p:spPr>
          <a:xfrm>
            <a:off x="11704320" y="6455664"/>
            <a:ext cx="448056" cy="365125"/>
          </a:xfrm>
        </p:spPr>
        <p:txBody>
          <a:bodyPr>
            <a:normAutofit/>
          </a:bodyPr>
          <a:lstStyle/>
          <a:p>
            <a:pPr>
              <a:spcAft>
                <a:spcPts val="600"/>
              </a:spcAft>
            </a:pPr>
            <a:fld id="{8D5790DC-C98B-8343-8D46-3A13395EB625}" type="slidenum">
              <a:rPr lang="en-US" sz="1100">
                <a:solidFill>
                  <a:schemeClr val="tx1">
                    <a:lumMod val="50000"/>
                    <a:lumOff val="50000"/>
                  </a:schemeClr>
                </a:solidFill>
              </a:rPr>
              <a:pPr>
                <a:spcAft>
                  <a:spcPts val="600"/>
                </a:spcAft>
              </a:pPr>
              <a:t>5</a:t>
            </a:fld>
            <a:endParaRPr lang="en-US" sz="1100">
              <a:solidFill>
                <a:schemeClr val="tx1">
                  <a:lumMod val="50000"/>
                  <a:lumOff val="50000"/>
                </a:schemeClr>
              </a:solidFill>
            </a:endParaRPr>
          </a:p>
        </p:txBody>
      </p:sp>
    </p:spTree>
    <p:extLst>
      <p:ext uri="{BB962C8B-B14F-4D97-AF65-F5344CB8AC3E}">
        <p14:creationId xmlns:p14="http://schemas.microsoft.com/office/powerpoint/2010/main" val="1804621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26E697E-389D-D84D-B13A-CE0A264B0B1E}"/>
              </a:ext>
            </a:extLst>
          </p:cNvPr>
          <p:cNvSpPr>
            <a:spLocks noGrp="1"/>
          </p:cNvSpPr>
          <p:nvPr>
            <p:ph type="title"/>
          </p:nvPr>
        </p:nvSpPr>
        <p:spPr>
          <a:xfrm>
            <a:off x="6065129" y="322603"/>
            <a:ext cx="4977976" cy="1454051"/>
          </a:xfrm>
        </p:spPr>
        <p:txBody>
          <a:bodyPr>
            <a:normAutofit/>
          </a:bodyPr>
          <a:lstStyle/>
          <a:p>
            <a:r>
              <a:rPr lang="en-US" sz="3700" dirty="0">
                <a:solidFill>
                  <a:srgbClr val="000000"/>
                </a:solidFill>
              </a:rPr>
              <a:t>1) Accelerating carbon-reduction targets</a:t>
            </a:r>
          </a:p>
        </p:txBody>
      </p:sp>
      <p:sp>
        <p:nvSpPr>
          <p:cNvPr id="15"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Graphic 7" descr="Bullseye">
            <a:extLst>
              <a:ext uri="{FF2B5EF4-FFF2-40B4-BE49-F238E27FC236}">
                <a16:creationId xmlns:a16="http://schemas.microsoft.com/office/drawing/2014/main" id="{BDD0CF91-D337-44D5-B58A-3F9435C4B34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6FA49B9B-DC81-C443-B920-28C0A5D6209C}"/>
              </a:ext>
            </a:extLst>
          </p:cNvPr>
          <p:cNvSpPr>
            <a:spLocks noGrp="1"/>
          </p:cNvSpPr>
          <p:nvPr>
            <p:ph idx="1"/>
          </p:nvPr>
        </p:nvSpPr>
        <p:spPr>
          <a:xfrm>
            <a:off x="6090573" y="2421682"/>
            <a:ext cx="5459169" cy="3639289"/>
          </a:xfrm>
        </p:spPr>
        <p:txBody>
          <a:bodyPr anchor="ctr">
            <a:noAutofit/>
          </a:bodyPr>
          <a:lstStyle/>
          <a:p>
            <a:r>
              <a:rPr lang="en-US" sz="2000" dirty="0">
                <a:solidFill>
                  <a:srgbClr val="000000"/>
                </a:solidFill>
              </a:rPr>
              <a:t>Accelerated and/or expanded targets for overall emissions reduction</a:t>
            </a:r>
          </a:p>
          <a:p>
            <a:r>
              <a:rPr lang="en-US" sz="2000" dirty="0">
                <a:solidFill>
                  <a:srgbClr val="000000"/>
                </a:solidFill>
              </a:rPr>
              <a:t>New goal is a 100% reduction to zero emissions or net zero emissions</a:t>
            </a:r>
          </a:p>
          <a:p>
            <a:r>
              <a:rPr lang="en-US" sz="2000" dirty="0">
                <a:solidFill>
                  <a:srgbClr val="000000"/>
                </a:solidFill>
              </a:rPr>
              <a:t>New deadline for most is well ahead of 2050; for some it is 2040, others seek to go faster than that</a:t>
            </a:r>
          </a:p>
          <a:p>
            <a:r>
              <a:rPr lang="en-US" sz="2000" b="1" dirty="0">
                <a:solidFill>
                  <a:srgbClr val="FF0000"/>
                </a:solidFill>
              </a:rPr>
              <a:t>Sydney</a:t>
            </a:r>
            <a:r>
              <a:rPr lang="en-US" sz="2000" dirty="0">
                <a:solidFill>
                  <a:srgbClr val="000000"/>
                </a:solidFill>
              </a:rPr>
              <a:t> slashed a decade off the time it would need to achieve net zero GHG emissions, resetting deadline to 2040</a:t>
            </a:r>
          </a:p>
          <a:p>
            <a:r>
              <a:rPr lang="en-US" sz="2000" b="1" dirty="0">
                <a:solidFill>
                  <a:srgbClr val="FF0000"/>
                </a:solidFill>
              </a:rPr>
              <a:t>Bristol</a:t>
            </a:r>
            <a:r>
              <a:rPr lang="en-US" sz="2000" dirty="0">
                <a:solidFill>
                  <a:srgbClr val="000000"/>
                </a:solidFill>
              </a:rPr>
              <a:t> cut a decade, now aims to be carbon neutral by 2030 </a:t>
            </a:r>
          </a:p>
          <a:p>
            <a:r>
              <a:rPr lang="en-US" sz="2000" dirty="0"/>
              <a:t>Also fine-tuned targets for decarbonization of key emissions sectors: energy supply, buildings, transportation, and solid waste </a:t>
            </a:r>
            <a:endParaRPr lang="en-US" sz="2000" dirty="0">
              <a:solidFill>
                <a:srgbClr val="000000"/>
              </a:solidFill>
            </a:endParaRPr>
          </a:p>
        </p:txBody>
      </p:sp>
      <p:sp>
        <p:nvSpPr>
          <p:cNvPr id="4" name="Slide Number Placeholder 3">
            <a:extLst>
              <a:ext uri="{FF2B5EF4-FFF2-40B4-BE49-F238E27FC236}">
                <a16:creationId xmlns:a16="http://schemas.microsoft.com/office/drawing/2014/main" id="{FE8D9839-CC1E-844F-B06B-F826B8803999}"/>
              </a:ext>
            </a:extLst>
          </p:cNvPr>
          <p:cNvSpPr>
            <a:spLocks noGrp="1"/>
          </p:cNvSpPr>
          <p:nvPr>
            <p:ph type="sldNum" sz="quarter" idx="12"/>
          </p:nvPr>
        </p:nvSpPr>
        <p:spPr>
          <a:xfrm>
            <a:off x="10825930" y="6223702"/>
            <a:ext cx="570728" cy="314067"/>
          </a:xfrm>
        </p:spPr>
        <p:txBody>
          <a:bodyPr>
            <a:normAutofit/>
          </a:bodyPr>
          <a:lstStyle/>
          <a:p>
            <a:pPr>
              <a:spcAft>
                <a:spcPts val="600"/>
              </a:spcAft>
            </a:pPr>
            <a:fld id="{8D5790DC-C98B-8343-8D46-3A13395EB625}" type="slidenum">
              <a:rPr lang="en-US" sz="1100">
                <a:solidFill>
                  <a:srgbClr val="898989"/>
                </a:solidFill>
              </a:rPr>
              <a:pPr>
                <a:spcAft>
                  <a:spcPts val="600"/>
                </a:spcAft>
              </a:pPr>
              <a:t>6</a:t>
            </a:fld>
            <a:endParaRPr lang="en-US" sz="1100">
              <a:solidFill>
                <a:srgbClr val="898989"/>
              </a:solidFill>
            </a:endParaRPr>
          </a:p>
        </p:txBody>
      </p:sp>
    </p:spTree>
    <p:extLst>
      <p:ext uri="{BB962C8B-B14F-4D97-AF65-F5344CB8AC3E}">
        <p14:creationId xmlns:p14="http://schemas.microsoft.com/office/powerpoint/2010/main" val="2206006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AF199E-349E-DC41-A69C-1D4BBF118EF8}"/>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2) Expanding solutions to reduce local emissions</a:t>
            </a:r>
          </a:p>
        </p:txBody>
      </p:sp>
      <p:sp>
        <p:nvSpPr>
          <p:cNvPr id="3" name="Content Placeholder 2">
            <a:extLst>
              <a:ext uri="{FF2B5EF4-FFF2-40B4-BE49-F238E27FC236}">
                <a16:creationId xmlns:a16="http://schemas.microsoft.com/office/drawing/2014/main" id="{9663996E-4FBC-E247-998F-B38764DEAD8E}"/>
              </a:ext>
            </a:extLst>
          </p:cNvPr>
          <p:cNvSpPr>
            <a:spLocks noGrp="1"/>
          </p:cNvSpPr>
          <p:nvPr>
            <p:ph idx="1"/>
          </p:nvPr>
        </p:nvSpPr>
        <p:spPr>
          <a:xfrm>
            <a:off x="4779227" y="1092179"/>
            <a:ext cx="6555347" cy="5546047"/>
          </a:xfrm>
        </p:spPr>
        <p:txBody>
          <a:bodyPr anchor="ctr">
            <a:noAutofit/>
          </a:bodyPr>
          <a:lstStyle/>
          <a:p>
            <a:r>
              <a:rPr lang="en-US" sz="1800" dirty="0"/>
              <a:t>As communities reset overall reduction targets, they had to figure out how they would actually reduce more emissions faster than previously anticipated</a:t>
            </a:r>
          </a:p>
          <a:p>
            <a:r>
              <a:rPr lang="en-US" sz="1800" dirty="0"/>
              <a:t>Developed and adopted policies, regulations, investments, and programs to achieve their more aggressive ambitions </a:t>
            </a:r>
          </a:p>
          <a:p>
            <a:r>
              <a:rPr lang="en-US" sz="1800" u="sng" dirty="0"/>
              <a:t>Buildings</a:t>
            </a:r>
            <a:r>
              <a:rPr lang="en-US" sz="1800" dirty="0"/>
              <a:t>:  </a:t>
            </a:r>
            <a:r>
              <a:rPr lang="en-US" sz="1800" b="1" dirty="0">
                <a:solidFill>
                  <a:srgbClr val="FF0000"/>
                </a:solidFill>
              </a:rPr>
              <a:t>Vancouver</a:t>
            </a:r>
            <a:r>
              <a:rPr lang="en-US" sz="1800" dirty="0"/>
              <a:t> will fine targeted building owners whose emissions exceed city-specified levels starting in 2025—a policy that can lead owners to switch from natural gas to electric heating</a:t>
            </a:r>
          </a:p>
          <a:p>
            <a:r>
              <a:rPr lang="en-US" sz="1800" u="sng" dirty="0"/>
              <a:t>Transportation</a:t>
            </a:r>
            <a:r>
              <a:rPr lang="en-US" sz="1800" dirty="0"/>
              <a:t>: </a:t>
            </a:r>
            <a:r>
              <a:rPr lang="en-US" sz="1800" b="1" dirty="0">
                <a:solidFill>
                  <a:srgbClr val="FF0000"/>
                </a:solidFill>
              </a:rPr>
              <a:t>San Francisco</a:t>
            </a:r>
            <a:r>
              <a:rPr lang="en-US" sz="1800" dirty="0"/>
              <a:t>, seeking to achieve a 25% electric vehicle adoption rate, will accelerate efforts to develop a publicly available electric vehicle charging network, including in off-street parking facilities. </a:t>
            </a:r>
            <a:r>
              <a:rPr lang="en-US" sz="1800" b="1" dirty="0">
                <a:solidFill>
                  <a:srgbClr val="FF0000"/>
                </a:solidFill>
              </a:rPr>
              <a:t>Oslo</a:t>
            </a:r>
            <a:r>
              <a:rPr lang="en-US" sz="1800" dirty="0"/>
              <a:t> plans to convert all public transport, including busses and ferries, to zero emissions by 2030. </a:t>
            </a:r>
            <a:r>
              <a:rPr lang="en-US" sz="1800" b="1" dirty="0">
                <a:solidFill>
                  <a:srgbClr val="FF0000"/>
                </a:solidFill>
              </a:rPr>
              <a:t>Glasgow</a:t>
            </a:r>
            <a:r>
              <a:rPr lang="en-US" sz="1800" dirty="0"/>
              <a:t> is rolling out car-free zones at schools and other locations that have large numbers of potentially vulnerable pedestrians, building on a pilot at a school</a:t>
            </a:r>
          </a:p>
          <a:p>
            <a:r>
              <a:rPr lang="en-US" sz="1800" u="sng" dirty="0"/>
              <a:t>Waste</a:t>
            </a:r>
            <a:r>
              <a:rPr lang="en-US" sz="1800" dirty="0"/>
              <a:t>: </a:t>
            </a:r>
            <a:r>
              <a:rPr lang="en-US" sz="1800" b="1" dirty="0">
                <a:solidFill>
                  <a:srgbClr val="FF0000"/>
                </a:solidFill>
              </a:rPr>
              <a:t>Mornington Peninsula Shire </a:t>
            </a:r>
            <a:r>
              <a:rPr lang="en-US" sz="1800" dirty="0"/>
              <a:t>intends to reduce emissions from landfills by adopting a zero-waste strategy to achieve 100% diversion of materials from landfills by 2030</a:t>
            </a:r>
          </a:p>
          <a:p>
            <a:r>
              <a:rPr lang="en-US" sz="1800" u="sng" dirty="0"/>
              <a:t>Energy Supply</a:t>
            </a:r>
            <a:r>
              <a:rPr lang="en-US" sz="1800" dirty="0"/>
              <a:t>: </a:t>
            </a:r>
            <a:r>
              <a:rPr lang="en-US" sz="1800" b="1" dirty="0">
                <a:solidFill>
                  <a:srgbClr val="FF0000"/>
                </a:solidFill>
              </a:rPr>
              <a:t>Barcelona</a:t>
            </a:r>
            <a:r>
              <a:rPr lang="en-US" sz="1800" dirty="0"/>
              <a:t> is easing regulations and increasing financial incentives for property owners to install rooftop solar facilities</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70182946-3A6A-BA48-860F-BEB418336681}"/>
              </a:ext>
            </a:extLst>
          </p:cNvPr>
          <p:cNvSpPr>
            <a:spLocks noGrp="1"/>
          </p:cNvSpPr>
          <p:nvPr>
            <p:ph type="sldNum" sz="quarter" idx="12"/>
          </p:nvPr>
        </p:nvSpPr>
        <p:spPr>
          <a:xfrm>
            <a:off x="11704320" y="6455664"/>
            <a:ext cx="448056" cy="365125"/>
          </a:xfrm>
        </p:spPr>
        <p:txBody>
          <a:bodyPr>
            <a:normAutofit/>
          </a:bodyPr>
          <a:lstStyle/>
          <a:p>
            <a:pPr>
              <a:spcAft>
                <a:spcPts val="600"/>
              </a:spcAft>
            </a:pPr>
            <a:fld id="{8D5790DC-C98B-8343-8D46-3A13395EB625}" type="slidenum">
              <a:rPr lang="en-US" sz="1100">
                <a:solidFill>
                  <a:schemeClr val="tx1">
                    <a:lumMod val="50000"/>
                    <a:lumOff val="50000"/>
                  </a:schemeClr>
                </a:solidFill>
              </a:rPr>
              <a:pPr>
                <a:spcAft>
                  <a:spcPts val="600"/>
                </a:spcAft>
              </a:pPr>
              <a:t>7</a:t>
            </a:fld>
            <a:endParaRPr lang="en-US" sz="1100">
              <a:solidFill>
                <a:schemeClr val="tx1">
                  <a:lumMod val="50000"/>
                  <a:lumOff val="50000"/>
                </a:schemeClr>
              </a:solidFill>
            </a:endParaRPr>
          </a:p>
        </p:txBody>
      </p:sp>
    </p:spTree>
    <p:extLst>
      <p:ext uri="{BB962C8B-B14F-4D97-AF65-F5344CB8AC3E}">
        <p14:creationId xmlns:p14="http://schemas.microsoft.com/office/powerpoint/2010/main" val="809131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12D232-27B7-4347-AC36-D8B6FB623A32}"/>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3) Tackling emissions outside local area</a:t>
            </a:r>
          </a:p>
        </p:txBody>
      </p:sp>
      <p:sp>
        <p:nvSpPr>
          <p:cNvPr id="3" name="Content Placeholder 2">
            <a:extLst>
              <a:ext uri="{FF2B5EF4-FFF2-40B4-BE49-F238E27FC236}">
                <a16:creationId xmlns:a16="http://schemas.microsoft.com/office/drawing/2014/main" id="{F6FADAB3-FFAA-B347-9675-91181214B801}"/>
              </a:ext>
            </a:extLst>
          </p:cNvPr>
          <p:cNvSpPr>
            <a:spLocks noGrp="1"/>
          </p:cNvSpPr>
          <p:nvPr>
            <p:ph idx="1"/>
          </p:nvPr>
        </p:nvSpPr>
        <p:spPr>
          <a:xfrm>
            <a:off x="4810259" y="649480"/>
            <a:ext cx="6555347" cy="5546047"/>
          </a:xfrm>
        </p:spPr>
        <p:txBody>
          <a:bodyPr anchor="ctr">
            <a:normAutofit/>
          </a:bodyPr>
          <a:lstStyle/>
          <a:p>
            <a:r>
              <a:rPr lang="en-US" sz="2000" dirty="0"/>
              <a:t>Addressing Scope 3: imported consumption emissions, embodied emissions, port and airport emissions, food system emissions… </a:t>
            </a:r>
          </a:p>
          <a:p>
            <a:r>
              <a:rPr lang="en-US" sz="2000" b="1" dirty="0">
                <a:solidFill>
                  <a:srgbClr val="FF0000"/>
                </a:solidFill>
              </a:rPr>
              <a:t>Iowa City </a:t>
            </a:r>
            <a:r>
              <a:rPr lang="en-US" sz="2000" dirty="0"/>
              <a:t>obtained a grant from USDN to inventory the consumption-based emissions that its residents and businesses are generating. (The tool was created by Vancouver.) </a:t>
            </a:r>
          </a:p>
          <a:p>
            <a:r>
              <a:rPr lang="en-US" sz="2000" b="1" dirty="0">
                <a:solidFill>
                  <a:srgbClr val="FF0000"/>
                </a:solidFill>
              </a:rPr>
              <a:t>Toronto</a:t>
            </a:r>
            <a:r>
              <a:rPr lang="en-US" sz="2000" dirty="0"/>
              <a:t> is planning to measure, monitor, and reduce consumption-based emissions</a:t>
            </a:r>
          </a:p>
          <a:p>
            <a:r>
              <a:rPr lang="en-US" sz="2000" b="1" dirty="0">
                <a:solidFill>
                  <a:srgbClr val="FF0000"/>
                </a:solidFill>
              </a:rPr>
              <a:t>Portland</a:t>
            </a:r>
            <a:r>
              <a:rPr lang="en-US" sz="2000" dirty="0"/>
              <a:t> required the offset of carbon emissions from city-related air travel</a:t>
            </a:r>
          </a:p>
          <a:p>
            <a:r>
              <a:rPr lang="en-US" sz="2000" b="1" dirty="0">
                <a:solidFill>
                  <a:srgbClr val="FF0000"/>
                </a:solidFill>
              </a:rPr>
              <a:t>Oslo</a:t>
            </a:r>
            <a:r>
              <a:rPr lang="en-US" sz="2000" b="1" dirty="0"/>
              <a:t> </a:t>
            </a:r>
            <a:r>
              <a:rPr lang="en-US" sz="2000" dirty="0"/>
              <a:t>requires all new public buildings be built with “fossil-free” construction machinery and established what is thought to be the world’s first zero emission, all-electric jobsite</a:t>
            </a:r>
          </a:p>
        </p:txBody>
      </p:sp>
      <p:sp>
        <p:nvSpPr>
          <p:cNvPr id="4" name="Slide Number Placeholder 3">
            <a:extLst>
              <a:ext uri="{FF2B5EF4-FFF2-40B4-BE49-F238E27FC236}">
                <a16:creationId xmlns:a16="http://schemas.microsoft.com/office/drawing/2014/main" id="{84AA12A4-775C-8F4E-9C8F-49B16D0066DC}"/>
              </a:ext>
            </a:extLst>
          </p:cNvPr>
          <p:cNvSpPr>
            <a:spLocks noGrp="1"/>
          </p:cNvSpPr>
          <p:nvPr>
            <p:ph type="sldNum" sz="quarter" idx="12"/>
          </p:nvPr>
        </p:nvSpPr>
        <p:spPr>
          <a:xfrm>
            <a:off x="11704320" y="6455664"/>
            <a:ext cx="448056" cy="365125"/>
          </a:xfrm>
        </p:spPr>
        <p:txBody>
          <a:bodyPr>
            <a:normAutofit/>
          </a:bodyPr>
          <a:lstStyle/>
          <a:p>
            <a:pPr>
              <a:spcAft>
                <a:spcPts val="600"/>
              </a:spcAft>
            </a:pPr>
            <a:fld id="{8D5790DC-C98B-8343-8D46-3A13395EB625}" type="slidenum">
              <a:rPr lang="en-US" sz="1100">
                <a:solidFill>
                  <a:schemeClr val="tx1">
                    <a:lumMod val="50000"/>
                    <a:lumOff val="50000"/>
                  </a:schemeClr>
                </a:solidFill>
              </a:rPr>
              <a:pPr>
                <a:spcAft>
                  <a:spcPts val="600"/>
                </a:spcAft>
              </a:pPr>
              <a:t>8</a:t>
            </a:fld>
            <a:endParaRPr lang="en-US" sz="1100">
              <a:solidFill>
                <a:schemeClr val="tx1">
                  <a:lumMod val="50000"/>
                  <a:lumOff val="50000"/>
                </a:schemeClr>
              </a:solidFill>
            </a:endParaRPr>
          </a:p>
        </p:txBody>
      </p:sp>
    </p:spTree>
    <p:extLst>
      <p:ext uri="{BB962C8B-B14F-4D97-AF65-F5344CB8AC3E}">
        <p14:creationId xmlns:p14="http://schemas.microsoft.com/office/powerpoint/2010/main" val="4119682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Rectangle 32">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2838DB-EF88-8A47-8C03-2B8B58EB88BB}"/>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4) Drawing down using natural means</a:t>
            </a:r>
          </a:p>
        </p:txBody>
      </p:sp>
      <p:sp>
        <p:nvSpPr>
          <p:cNvPr id="3" name="Content Placeholder 2">
            <a:extLst>
              <a:ext uri="{FF2B5EF4-FFF2-40B4-BE49-F238E27FC236}">
                <a16:creationId xmlns:a16="http://schemas.microsoft.com/office/drawing/2014/main" id="{7CD76ADF-2AEE-DF4F-B972-798019C4DA6D}"/>
              </a:ext>
            </a:extLst>
          </p:cNvPr>
          <p:cNvSpPr>
            <a:spLocks noGrp="1"/>
          </p:cNvSpPr>
          <p:nvPr>
            <p:ph idx="1"/>
          </p:nvPr>
        </p:nvSpPr>
        <p:spPr>
          <a:xfrm>
            <a:off x="4504548" y="649480"/>
            <a:ext cx="7220729" cy="5546047"/>
          </a:xfrm>
        </p:spPr>
        <p:txBody>
          <a:bodyPr anchor="ctr">
            <a:noAutofit/>
          </a:bodyPr>
          <a:lstStyle/>
          <a:p>
            <a:r>
              <a:rPr lang="en-US" sz="1800" dirty="0"/>
              <a:t>IPCC and communities acknowledged that even the best decarbonization efforts are likely to leave some amount of “residual emissions” between now and 2050</a:t>
            </a:r>
          </a:p>
          <a:p>
            <a:r>
              <a:rPr lang="en-US" sz="1800" dirty="0"/>
              <a:t>As communities recognize likelihood of residual emissions, they are looking for ways to remove CO</a:t>
            </a:r>
            <a:r>
              <a:rPr lang="en-US" sz="1800" baseline="-25000" dirty="0"/>
              <a:t>2</a:t>
            </a:r>
            <a:r>
              <a:rPr lang="en-US" sz="1800" dirty="0"/>
              <a:t> from the atmosphere, but effectiveness of removal techniques is mostly unproven</a:t>
            </a:r>
          </a:p>
          <a:p>
            <a:r>
              <a:rPr lang="en-US" sz="1800" u="sng" dirty="0"/>
              <a:t>Composting</a:t>
            </a:r>
            <a:r>
              <a:rPr lang="en-US" sz="1800" dirty="0"/>
              <a:t>: </a:t>
            </a:r>
            <a:r>
              <a:rPr lang="en-US" sz="1800" b="1" dirty="0">
                <a:solidFill>
                  <a:srgbClr val="FF0000"/>
                </a:solidFill>
              </a:rPr>
              <a:t>San Francisco </a:t>
            </a:r>
            <a:r>
              <a:rPr lang="en-US" sz="1800" dirty="0"/>
              <a:t>has been a world leader in producing compost from locally collected organic materials. Nearly 100% of residential and commercial properties in San Francisco are equipped for organics collection service. The city currently generates approximately 187,500 tons of urban green and food waste per year, which when processed yields 70,000 tons of compost</a:t>
            </a:r>
          </a:p>
          <a:p>
            <a:r>
              <a:rPr lang="en-US" sz="1800" u="sng" dirty="0"/>
              <a:t>Planting Trees &amp; Vegetation</a:t>
            </a:r>
            <a:r>
              <a:rPr lang="en-US" sz="1800" dirty="0"/>
              <a:t>: </a:t>
            </a:r>
            <a:r>
              <a:rPr lang="en-US" sz="1800" b="1" dirty="0">
                <a:solidFill>
                  <a:srgbClr val="FF0000"/>
                </a:solidFill>
              </a:rPr>
              <a:t>Melbourne</a:t>
            </a:r>
            <a:r>
              <a:rPr lang="en-US" sz="1800" dirty="0"/>
              <a:t>, which has planted 22,000 trees since 2012, plans to increase canopy cover to 40% from 22% by 2040. </a:t>
            </a:r>
            <a:r>
              <a:rPr lang="en-US" sz="1800" b="1" dirty="0">
                <a:solidFill>
                  <a:srgbClr val="FF0000"/>
                </a:solidFill>
              </a:rPr>
              <a:t>Copenhagen</a:t>
            </a:r>
            <a:r>
              <a:rPr lang="en-US" sz="1800" dirty="0"/>
              <a:t> committed to supplementing its ongoing efforts to plant 100,000 trees in the city by purchasing farmland outside of the city and planting a new, semi-urban woodland in cooperation with neighboring cities. </a:t>
            </a:r>
            <a:r>
              <a:rPr lang="en-US" sz="1800" b="1" dirty="0">
                <a:solidFill>
                  <a:srgbClr val="FF0000"/>
                </a:solidFill>
              </a:rPr>
              <a:t>Glasgow</a:t>
            </a:r>
            <a:r>
              <a:rPr lang="en-US" sz="1800" dirty="0"/>
              <a:t> will build on partnerships within the region to increase tree planting </a:t>
            </a:r>
          </a:p>
          <a:p>
            <a:r>
              <a:rPr lang="en-US" sz="1800" u="sng" dirty="0"/>
              <a:t>Biochar</a:t>
            </a:r>
            <a:r>
              <a:rPr lang="en-US" sz="1800" dirty="0"/>
              <a:t>: </a:t>
            </a:r>
            <a:r>
              <a:rPr lang="en-US" sz="1800" b="1" dirty="0">
                <a:solidFill>
                  <a:srgbClr val="FF0000"/>
                </a:solidFill>
              </a:rPr>
              <a:t>Stockholm</a:t>
            </a:r>
            <a:r>
              <a:rPr lang="en-US" sz="1800" dirty="0"/>
              <a:t> plans to address projected residual emissions, mostly from plastics in waste incineration, by capturing and storing carbon and increasing biochar production.. City plans to add more biochar plants to its single plant; at full capacity this could sequester more than 25,000 tons of CO</a:t>
            </a:r>
            <a:r>
              <a:rPr lang="en-US" sz="1800" baseline="-25000" dirty="0"/>
              <a:t>2</a:t>
            </a:r>
            <a:endParaRPr lang="en-US" sz="1800" dirty="0"/>
          </a:p>
        </p:txBody>
      </p:sp>
      <p:sp>
        <p:nvSpPr>
          <p:cNvPr id="4" name="Slide Number Placeholder 3">
            <a:extLst>
              <a:ext uri="{FF2B5EF4-FFF2-40B4-BE49-F238E27FC236}">
                <a16:creationId xmlns:a16="http://schemas.microsoft.com/office/drawing/2014/main" id="{AD451C6E-920A-E14C-B740-0155B2150CBD}"/>
              </a:ext>
            </a:extLst>
          </p:cNvPr>
          <p:cNvSpPr>
            <a:spLocks noGrp="1"/>
          </p:cNvSpPr>
          <p:nvPr>
            <p:ph type="sldNum" sz="quarter" idx="12"/>
          </p:nvPr>
        </p:nvSpPr>
        <p:spPr>
          <a:xfrm>
            <a:off x="11704320" y="6455664"/>
            <a:ext cx="448056" cy="365125"/>
          </a:xfrm>
        </p:spPr>
        <p:txBody>
          <a:bodyPr>
            <a:normAutofit/>
          </a:bodyPr>
          <a:lstStyle/>
          <a:p>
            <a:pPr>
              <a:spcAft>
                <a:spcPts val="600"/>
              </a:spcAft>
            </a:pPr>
            <a:fld id="{8D5790DC-C98B-8343-8D46-3A13395EB625}" type="slidenum">
              <a:rPr lang="en-US" sz="1100">
                <a:solidFill>
                  <a:schemeClr val="tx1">
                    <a:lumMod val="50000"/>
                    <a:lumOff val="50000"/>
                  </a:schemeClr>
                </a:solidFill>
              </a:rPr>
              <a:pPr>
                <a:spcAft>
                  <a:spcPts val="600"/>
                </a:spcAft>
              </a:pPr>
              <a:t>9</a:t>
            </a:fld>
            <a:endParaRPr lang="en-US" sz="1100">
              <a:solidFill>
                <a:schemeClr val="tx1">
                  <a:lumMod val="50000"/>
                  <a:lumOff val="50000"/>
                </a:schemeClr>
              </a:solidFill>
            </a:endParaRPr>
          </a:p>
        </p:txBody>
      </p:sp>
    </p:spTree>
    <p:extLst>
      <p:ext uri="{BB962C8B-B14F-4D97-AF65-F5344CB8AC3E}">
        <p14:creationId xmlns:p14="http://schemas.microsoft.com/office/powerpoint/2010/main" val="13969432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TotalTime>
  <Words>1502</Words>
  <Application>Microsoft Macintosh PowerPoint</Application>
  <PresentationFormat>Widescreen</PresentationFormat>
  <Paragraphs>105</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Gill Sans</vt:lpstr>
      <vt:lpstr>Symbol</vt:lpstr>
      <vt:lpstr>Office Theme</vt:lpstr>
      <vt:lpstr>THIS IS NOT A DRILL! A new CNCA/INC report</vt:lpstr>
      <vt:lpstr>Gratitude in Solidarity</vt:lpstr>
      <vt:lpstr>Why Look at Climate Emergency Declarations? </vt:lpstr>
      <vt:lpstr>What We Found: A higher level of ambition &amp; change</vt:lpstr>
      <vt:lpstr>Five Strategies in the Climate Emergency</vt:lpstr>
      <vt:lpstr>1) Accelerating carbon-reduction targets</vt:lpstr>
      <vt:lpstr>2) Expanding solutions to reduce local emissions</vt:lpstr>
      <vt:lpstr>3) Tackling emissions outside local area</vt:lpstr>
      <vt:lpstr>4) Drawing down using natural means</vt:lpstr>
      <vt:lpstr>5) Upgrading local GHG reduction capacities</vt:lpstr>
      <vt:lpstr>In addition… </vt:lpstr>
      <vt:lpstr>It’s about  deep local process, not just a better plan</vt:lpstr>
      <vt:lpstr>Conclusion: Beyond Advocacy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NOT A DRILL</dc:title>
  <dc:creator>Debra Plastrik</dc:creator>
  <cp:lastModifiedBy>Debra Plastrik</cp:lastModifiedBy>
  <cp:revision>46</cp:revision>
  <dcterms:created xsi:type="dcterms:W3CDTF">2021-02-15T23:54:26Z</dcterms:created>
  <dcterms:modified xsi:type="dcterms:W3CDTF">2021-02-16T19:01:20Z</dcterms:modified>
</cp:coreProperties>
</file>